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6"/>
  </p:notesMasterIdLst>
  <p:handoutMasterIdLst>
    <p:handoutMasterId r:id="rId37"/>
  </p:handoutMasterIdLst>
  <p:sldIdLst>
    <p:sldId id="984" r:id="rId2"/>
    <p:sldId id="966" r:id="rId3"/>
    <p:sldId id="305" r:id="rId4"/>
    <p:sldId id="877" r:id="rId5"/>
    <p:sldId id="823" r:id="rId6"/>
    <p:sldId id="878" r:id="rId7"/>
    <p:sldId id="985" r:id="rId8"/>
    <p:sldId id="360" r:id="rId9"/>
    <p:sldId id="945" r:id="rId10"/>
    <p:sldId id="874" r:id="rId11"/>
    <p:sldId id="986" r:id="rId12"/>
    <p:sldId id="918" r:id="rId13"/>
    <p:sldId id="875" r:id="rId14"/>
    <p:sldId id="884" r:id="rId15"/>
    <p:sldId id="880" r:id="rId16"/>
    <p:sldId id="883" r:id="rId17"/>
    <p:sldId id="943" r:id="rId18"/>
    <p:sldId id="967" r:id="rId19"/>
    <p:sldId id="947" r:id="rId20"/>
    <p:sldId id="885" r:id="rId21"/>
    <p:sldId id="834" r:id="rId22"/>
    <p:sldId id="832" r:id="rId23"/>
    <p:sldId id="830" r:id="rId24"/>
    <p:sldId id="831" r:id="rId25"/>
    <p:sldId id="948" r:id="rId26"/>
    <p:sldId id="857" r:id="rId27"/>
    <p:sldId id="988" r:id="rId28"/>
    <p:sldId id="951" r:id="rId29"/>
    <p:sldId id="953" r:id="rId30"/>
    <p:sldId id="954" r:id="rId31"/>
    <p:sldId id="989" r:id="rId32"/>
    <p:sldId id="949" r:id="rId33"/>
    <p:sldId id="897" r:id="rId34"/>
    <p:sldId id="96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4"/>
    <p:restoredTop sz="88132"/>
  </p:normalViewPr>
  <p:slideViewPr>
    <p:cSldViewPr snapToGrid="0" snapToObjects="1">
      <p:cViewPr varScale="1">
        <p:scale>
          <a:sx n="108" d="100"/>
          <a:sy n="108" d="100"/>
        </p:scale>
        <p:origin x="1176" y="192"/>
      </p:cViewPr>
      <p:guideLst/>
    </p:cSldViewPr>
  </p:slideViewPr>
  <p:notesTextViewPr>
    <p:cViewPr>
      <p:scale>
        <a:sx n="1" d="1"/>
        <a:sy n="1" d="1"/>
      </p:scale>
      <p:origin x="0" y="0"/>
    </p:cViewPr>
  </p:notesTextViewPr>
  <p:notesViewPr>
    <p:cSldViewPr snapToGrid="0" snapToObjects="1">
      <p:cViewPr varScale="1">
        <p:scale>
          <a:sx n="70" d="100"/>
          <a:sy n="70" d="100"/>
        </p:scale>
        <p:origin x="276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AFA884-ABE1-D248-BABC-0C942B6752A7}" type="doc">
      <dgm:prSet loTypeId="urn:microsoft.com/office/officeart/2009/3/layout/DescendingProcess" loCatId="" qsTypeId="urn:microsoft.com/office/officeart/2005/8/quickstyle/simple4" qsCatId="simple" csTypeId="urn:microsoft.com/office/officeart/2005/8/colors/accent1_2" csCatId="accent1" phldr="1"/>
      <dgm:spPr/>
      <dgm:t>
        <a:bodyPr/>
        <a:lstStyle/>
        <a:p>
          <a:endParaRPr lang="en-US"/>
        </a:p>
      </dgm:t>
    </dgm:pt>
    <dgm:pt modelId="{04E4B8E0-A2DC-2F4B-ACC5-499E66C66915}">
      <dgm:prSet phldrT="[Text]"/>
      <dgm:spPr/>
      <dgm:t>
        <a:bodyPr/>
        <a:lstStyle/>
        <a:p>
          <a:r>
            <a:rPr lang="en-US" dirty="0"/>
            <a:t>data</a:t>
          </a:r>
        </a:p>
      </dgm:t>
    </dgm:pt>
    <dgm:pt modelId="{86B5D69F-7486-E64F-9B02-DAAFA3A780CA}" type="sibTrans" cxnId="{BF26C62D-E7E5-0A47-8F2A-660B2E35EBE4}">
      <dgm:prSet/>
      <dgm:spPr/>
      <dgm:t>
        <a:bodyPr/>
        <a:lstStyle/>
        <a:p>
          <a:endParaRPr lang="en-US"/>
        </a:p>
      </dgm:t>
    </dgm:pt>
    <dgm:pt modelId="{8EF5369E-0301-1942-A603-B391CE0C044E}" type="parTrans" cxnId="{BF26C62D-E7E5-0A47-8F2A-660B2E35EBE4}">
      <dgm:prSet/>
      <dgm:spPr/>
      <dgm:t>
        <a:bodyPr/>
        <a:lstStyle/>
        <a:p>
          <a:endParaRPr lang="en-US"/>
        </a:p>
      </dgm:t>
    </dgm:pt>
    <dgm:pt modelId="{560039AF-05B9-8145-AE85-8F8100963F7F}" type="pres">
      <dgm:prSet presAssocID="{66AFA884-ABE1-D248-BABC-0C942B6752A7}" presName="Name0" presStyleCnt="0">
        <dgm:presLayoutVars>
          <dgm:chMax val="7"/>
          <dgm:chPref val="5"/>
        </dgm:presLayoutVars>
      </dgm:prSet>
      <dgm:spPr/>
    </dgm:pt>
    <dgm:pt modelId="{BDD536DD-80F2-754F-9D2A-992BE221AE62}" type="pres">
      <dgm:prSet presAssocID="{66AFA884-ABE1-D248-BABC-0C942B6752A7}" presName="arrowNode" presStyleLbl="node1" presStyleIdx="0" presStyleCnt="1"/>
      <dgm:spPr/>
    </dgm:pt>
    <dgm:pt modelId="{412E66FD-7C93-1A4A-BA29-C5FBED3E32C1}" type="pres">
      <dgm:prSet presAssocID="{04E4B8E0-A2DC-2F4B-ACC5-499E66C66915}" presName="txNode1" presStyleLbl="revTx" presStyleIdx="0" presStyleCnt="1">
        <dgm:presLayoutVars>
          <dgm:bulletEnabled val="1"/>
        </dgm:presLayoutVars>
      </dgm:prSet>
      <dgm:spPr/>
    </dgm:pt>
  </dgm:ptLst>
  <dgm:cxnLst>
    <dgm:cxn modelId="{17186215-92C8-034C-86CA-5FC9B28DCAC3}" type="presOf" srcId="{66AFA884-ABE1-D248-BABC-0C942B6752A7}" destId="{560039AF-05B9-8145-AE85-8F8100963F7F}" srcOrd="0" destOrd="0" presId="urn:microsoft.com/office/officeart/2009/3/layout/DescendingProcess"/>
    <dgm:cxn modelId="{BF26C62D-E7E5-0A47-8F2A-660B2E35EBE4}" srcId="{66AFA884-ABE1-D248-BABC-0C942B6752A7}" destId="{04E4B8E0-A2DC-2F4B-ACC5-499E66C66915}" srcOrd="0" destOrd="0" parTransId="{8EF5369E-0301-1942-A603-B391CE0C044E}" sibTransId="{86B5D69F-7486-E64F-9B02-DAAFA3A780CA}"/>
    <dgm:cxn modelId="{C8F7DA3D-7854-5441-AE19-3202387BBB6F}" type="presOf" srcId="{04E4B8E0-A2DC-2F4B-ACC5-499E66C66915}" destId="{412E66FD-7C93-1A4A-BA29-C5FBED3E32C1}" srcOrd="0" destOrd="0" presId="urn:microsoft.com/office/officeart/2009/3/layout/DescendingProcess"/>
    <dgm:cxn modelId="{7D6708C5-A692-2A49-B338-DB2B340AACFF}" type="presParOf" srcId="{560039AF-05B9-8145-AE85-8F8100963F7F}" destId="{BDD536DD-80F2-754F-9D2A-992BE221AE62}" srcOrd="0" destOrd="0" presId="urn:microsoft.com/office/officeart/2009/3/layout/DescendingProcess"/>
    <dgm:cxn modelId="{673E9818-9F06-3B40-8E2C-FE1DCCC6850A}" type="presParOf" srcId="{560039AF-05B9-8145-AE85-8F8100963F7F}" destId="{412E66FD-7C93-1A4A-BA29-C5FBED3E32C1}" srcOrd="1"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6539E1-5DF1-FE45-A265-7BF6FE556722}" type="doc">
      <dgm:prSet loTypeId="urn:microsoft.com/office/officeart/2005/8/layout/cycle6" loCatId="" qsTypeId="urn:microsoft.com/office/officeart/2005/8/quickstyle/simple4" qsCatId="simple" csTypeId="urn:microsoft.com/office/officeart/2005/8/colors/colorful2" csCatId="colorful" phldr="1"/>
      <dgm:spPr/>
      <dgm:t>
        <a:bodyPr/>
        <a:lstStyle/>
        <a:p>
          <a:endParaRPr lang="en-US"/>
        </a:p>
      </dgm:t>
    </dgm:pt>
    <dgm:pt modelId="{8D80A853-7438-334B-BFD2-07F662358B29}">
      <dgm:prSet phldrT="[Text]"/>
      <dgm:spPr/>
      <dgm:t>
        <a:bodyPr/>
        <a:lstStyle/>
        <a:p>
          <a:r>
            <a:rPr lang="en-US" dirty="0"/>
            <a:t>Explore Variation</a:t>
          </a:r>
        </a:p>
      </dgm:t>
    </dgm:pt>
    <dgm:pt modelId="{53CD4CC4-F235-3543-9A70-39BD9A486720}" type="parTrans" cxnId="{7B9630E4-626B-F046-96A2-894D7F441496}">
      <dgm:prSet/>
      <dgm:spPr/>
      <dgm:t>
        <a:bodyPr/>
        <a:lstStyle/>
        <a:p>
          <a:endParaRPr lang="en-US"/>
        </a:p>
      </dgm:t>
    </dgm:pt>
    <dgm:pt modelId="{6C7A8FFD-228B-7F48-9F25-2B2C3B27F6B2}" type="sibTrans" cxnId="{7B9630E4-626B-F046-96A2-894D7F441496}">
      <dgm:prSet/>
      <dgm:spPr>
        <a:solidFill>
          <a:schemeClr val="tx1"/>
        </a:solidFill>
      </dgm:spPr>
      <dgm:t>
        <a:bodyPr/>
        <a:lstStyle/>
        <a:p>
          <a:endParaRPr lang="en-US"/>
        </a:p>
      </dgm:t>
    </dgm:pt>
    <dgm:pt modelId="{3757244F-6FEF-2448-BBC7-6CDDD616EFDA}">
      <dgm:prSet phldrT="[Text]"/>
      <dgm:spPr/>
      <dgm:t>
        <a:bodyPr/>
        <a:lstStyle/>
        <a:p>
          <a:r>
            <a:rPr lang="en-US" dirty="0"/>
            <a:t>Model Variation</a:t>
          </a:r>
        </a:p>
      </dgm:t>
    </dgm:pt>
    <dgm:pt modelId="{D0AC5242-82B0-A647-9F20-B4EED82B0D76}" type="parTrans" cxnId="{B07D37A1-46D1-B142-9045-B1AB1813D752}">
      <dgm:prSet/>
      <dgm:spPr/>
      <dgm:t>
        <a:bodyPr/>
        <a:lstStyle/>
        <a:p>
          <a:endParaRPr lang="en-US"/>
        </a:p>
      </dgm:t>
    </dgm:pt>
    <dgm:pt modelId="{45FCC7C8-C863-6246-9BD1-400C3E271367}" type="sibTrans" cxnId="{B07D37A1-46D1-B142-9045-B1AB1813D752}">
      <dgm:prSet/>
      <dgm:spPr/>
      <dgm:t>
        <a:bodyPr/>
        <a:lstStyle/>
        <a:p>
          <a:endParaRPr lang="en-US"/>
        </a:p>
      </dgm:t>
    </dgm:pt>
    <dgm:pt modelId="{03E3BA4A-9475-4F4E-AAB1-5D14DA47F1B3}">
      <dgm:prSet phldrT="[Text]"/>
      <dgm:spPr/>
      <dgm:t>
        <a:bodyPr/>
        <a:lstStyle/>
        <a:p>
          <a:r>
            <a:rPr lang="en-US" dirty="0"/>
            <a:t>Evaluate Models</a:t>
          </a:r>
        </a:p>
      </dgm:t>
    </dgm:pt>
    <dgm:pt modelId="{472DDDD9-7714-B842-9D02-D31A7BF3C67C}" type="parTrans" cxnId="{82C3492E-03B1-DA4D-BA87-60A3AB0F4B0F}">
      <dgm:prSet/>
      <dgm:spPr/>
      <dgm:t>
        <a:bodyPr/>
        <a:lstStyle/>
        <a:p>
          <a:endParaRPr lang="en-US"/>
        </a:p>
      </dgm:t>
    </dgm:pt>
    <dgm:pt modelId="{B2985D66-EE88-8849-9C0E-05DF4EC27E37}" type="sibTrans" cxnId="{82C3492E-03B1-DA4D-BA87-60A3AB0F4B0F}">
      <dgm:prSet/>
      <dgm:spPr/>
      <dgm:t>
        <a:bodyPr/>
        <a:lstStyle/>
        <a:p>
          <a:endParaRPr lang="en-US"/>
        </a:p>
      </dgm:t>
    </dgm:pt>
    <dgm:pt modelId="{6685CB4D-962E-2B41-A56D-D5F40FA2084E}" type="pres">
      <dgm:prSet presAssocID="{366539E1-5DF1-FE45-A265-7BF6FE556722}" presName="cycle" presStyleCnt="0">
        <dgm:presLayoutVars>
          <dgm:dir/>
          <dgm:resizeHandles val="exact"/>
        </dgm:presLayoutVars>
      </dgm:prSet>
      <dgm:spPr/>
    </dgm:pt>
    <dgm:pt modelId="{AD3D1D6D-5941-724E-B536-F8A97D5544A5}" type="pres">
      <dgm:prSet presAssocID="{8D80A853-7438-334B-BFD2-07F662358B29}" presName="node" presStyleLbl="node1" presStyleIdx="0" presStyleCnt="3">
        <dgm:presLayoutVars>
          <dgm:bulletEnabled val="1"/>
        </dgm:presLayoutVars>
      </dgm:prSet>
      <dgm:spPr/>
    </dgm:pt>
    <dgm:pt modelId="{836B279E-611C-254A-AB96-B63E76E02771}" type="pres">
      <dgm:prSet presAssocID="{8D80A853-7438-334B-BFD2-07F662358B29}" presName="spNode" presStyleCnt="0"/>
      <dgm:spPr/>
    </dgm:pt>
    <dgm:pt modelId="{A67E575D-CC62-B749-A347-578A2A5B162D}" type="pres">
      <dgm:prSet presAssocID="{6C7A8FFD-228B-7F48-9F25-2B2C3B27F6B2}" presName="sibTrans" presStyleLbl="sibTrans1D1" presStyleIdx="0" presStyleCnt="3"/>
      <dgm:spPr/>
    </dgm:pt>
    <dgm:pt modelId="{658A1CFC-A92C-BD44-B246-7691817FC6B5}" type="pres">
      <dgm:prSet presAssocID="{3757244F-6FEF-2448-BBC7-6CDDD616EFDA}" presName="node" presStyleLbl="node1" presStyleIdx="1" presStyleCnt="3">
        <dgm:presLayoutVars>
          <dgm:bulletEnabled val="1"/>
        </dgm:presLayoutVars>
      </dgm:prSet>
      <dgm:spPr/>
    </dgm:pt>
    <dgm:pt modelId="{5CC2EC39-690B-7A43-80D9-B4D51E1BF836}" type="pres">
      <dgm:prSet presAssocID="{3757244F-6FEF-2448-BBC7-6CDDD616EFDA}" presName="spNode" presStyleCnt="0"/>
      <dgm:spPr/>
    </dgm:pt>
    <dgm:pt modelId="{9308A791-3F60-2B4E-9A59-7633DCA977DD}" type="pres">
      <dgm:prSet presAssocID="{45FCC7C8-C863-6246-9BD1-400C3E271367}" presName="sibTrans" presStyleLbl="sibTrans1D1" presStyleIdx="1" presStyleCnt="3"/>
      <dgm:spPr/>
    </dgm:pt>
    <dgm:pt modelId="{F292EFA7-1198-E543-838A-16C4AD16D16A}" type="pres">
      <dgm:prSet presAssocID="{03E3BA4A-9475-4F4E-AAB1-5D14DA47F1B3}" presName="node" presStyleLbl="node1" presStyleIdx="2" presStyleCnt="3">
        <dgm:presLayoutVars>
          <dgm:bulletEnabled val="1"/>
        </dgm:presLayoutVars>
      </dgm:prSet>
      <dgm:spPr/>
    </dgm:pt>
    <dgm:pt modelId="{F43B7261-EFEA-5D47-9B44-1E3BEED58369}" type="pres">
      <dgm:prSet presAssocID="{03E3BA4A-9475-4F4E-AAB1-5D14DA47F1B3}" presName="spNode" presStyleCnt="0"/>
      <dgm:spPr/>
    </dgm:pt>
    <dgm:pt modelId="{DC32BEC1-9142-B947-A26E-9EB776FE0BCA}" type="pres">
      <dgm:prSet presAssocID="{B2985D66-EE88-8849-9C0E-05DF4EC27E37}" presName="sibTrans" presStyleLbl="sibTrans1D1" presStyleIdx="2" presStyleCnt="3"/>
      <dgm:spPr/>
    </dgm:pt>
  </dgm:ptLst>
  <dgm:cxnLst>
    <dgm:cxn modelId="{82C3492E-03B1-DA4D-BA87-60A3AB0F4B0F}" srcId="{366539E1-5DF1-FE45-A265-7BF6FE556722}" destId="{03E3BA4A-9475-4F4E-AAB1-5D14DA47F1B3}" srcOrd="2" destOrd="0" parTransId="{472DDDD9-7714-B842-9D02-D31A7BF3C67C}" sibTransId="{B2985D66-EE88-8849-9C0E-05DF4EC27E37}"/>
    <dgm:cxn modelId="{DE650B30-F64F-714C-9A7E-95FA7812F81F}" type="presOf" srcId="{B2985D66-EE88-8849-9C0E-05DF4EC27E37}" destId="{DC32BEC1-9142-B947-A26E-9EB776FE0BCA}" srcOrd="0" destOrd="0" presId="urn:microsoft.com/office/officeart/2005/8/layout/cycle6"/>
    <dgm:cxn modelId="{5B0B135F-11F2-404B-83DC-6400428873C3}" type="presOf" srcId="{366539E1-5DF1-FE45-A265-7BF6FE556722}" destId="{6685CB4D-962E-2B41-A56D-D5F40FA2084E}" srcOrd="0" destOrd="0" presId="urn:microsoft.com/office/officeart/2005/8/layout/cycle6"/>
    <dgm:cxn modelId="{552A4F78-17D6-7A41-9834-82D7DB29698B}" type="presOf" srcId="{6C7A8FFD-228B-7F48-9F25-2B2C3B27F6B2}" destId="{A67E575D-CC62-B749-A347-578A2A5B162D}" srcOrd="0" destOrd="0" presId="urn:microsoft.com/office/officeart/2005/8/layout/cycle6"/>
    <dgm:cxn modelId="{F2E1027C-6EDE-A643-B90C-F7EE6A60CD23}" type="presOf" srcId="{03E3BA4A-9475-4F4E-AAB1-5D14DA47F1B3}" destId="{F292EFA7-1198-E543-838A-16C4AD16D16A}" srcOrd="0" destOrd="0" presId="urn:microsoft.com/office/officeart/2005/8/layout/cycle6"/>
    <dgm:cxn modelId="{F6DEDB81-0E2D-5046-B220-0AC75BCCFDA1}" type="presOf" srcId="{8D80A853-7438-334B-BFD2-07F662358B29}" destId="{AD3D1D6D-5941-724E-B536-F8A97D5544A5}" srcOrd="0" destOrd="0" presId="urn:microsoft.com/office/officeart/2005/8/layout/cycle6"/>
    <dgm:cxn modelId="{B07D37A1-46D1-B142-9045-B1AB1813D752}" srcId="{366539E1-5DF1-FE45-A265-7BF6FE556722}" destId="{3757244F-6FEF-2448-BBC7-6CDDD616EFDA}" srcOrd="1" destOrd="0" parTransId="{D0AC5242-82B0-A647-9F20-B4EED82B0D76}" sibTransId="{45FCC7C8-C863-6246-9BD1-400C3E271367}"/>
    <dgm:cxn modelId="{1F88D6CB-1311-EF41-88AC-2B596691520F}" type="presOf" srcId="{3757244F-6FEF-2448-BBC7-6CDDD616EFDA}" destId="{658A1CFC-A92C-BD44-B246-7691817FC6B5}" srcOrd="0" destOrd="0" presId="urn:microsoft.com/office/officeart/2005/8/layout/cycle6"/>
    <dgm:cxn modelId="{7B9630E4-626B-F046-96A2-894D7F441496}" srcId="{366539E1-5DF1-FE45-A265-7BF6FE556722}" destId="{8D80A853-7438-334B-BFD2-07F662358B29}" srcOrd="0" destOrd="0" parTransId="{53CD4CC4-F235-3543-9A70-39BD9A486720}" sibTransId="{6C7A8FFD-228B-7F48-9F25-2B2C3B27F6B2}"/>
    <dgm:cxn modelId="{0E691BF7-95FA-DB48-8218-962878F01933}" type="presOf" srcId="{45FCC7C8-C863-6246-9BD1-400C3E271367}" destId="{9308A791-3F60-2B4E-9A59-7633DCA977DD}" srcOrd="0" destOrd="0" presId="urn:microsoft.com/office/officeart/2005/8/layout/cycle6"/>
    <dgm:cxn modelId="{0A42EA35-044F-F249-AC5D-DBF3F425FAEB}" type="presParOf" srcId="{6685CB4D-962E-2B41-A56D-D5F40FA2084E}" destId="{AD3D1D6D-5941-724E-B536-F8A97D5544A5}" srcOrd="0" destOrd="0" presId="urn:microsoft.com/office/officeart/2005/8/layout/cycle6"/>
    <dgm:cxn modelId="{B54AA29A-7D7B-EB43-98E3-322026F73CBC}" type="presParOf" srcId="{6685CB4D-962E-2B41-A56D-D5F40FA2084E}" destId="{836B279E-611C-254A-AB96-B63E76E02771}" srcOrd="1" destOrd="0" presId="urn:microsoft.com/office/officeart/2005/8/layout/cycle6"/>
    <dgm:cxn modelId="{A1D12081-20B1-0442-B863-CD57D5AB61A1}" type="presParOf" srcId="{6685CB4D-962E-2B41-A56D-D5F40FA2084E}" destId="{A67E575D-CC62-B749-A347-578A2A5B162D}" srcOrd="2" destOrd="0" presId="urn:microsoft.com/office/officeart/2005/8/layout/cycle6"/>
    <dgm:cxn modelId="{7D81E229-2469-9C4F-8050-326521390379}" type="presParOf" srcId="{6685CB4D-962E-2B41-A56D-D5F40FA2084E}" destId="{658A1CFC-A92C-BD44-B246-7691817FC6B5}" srcOrd="3" destOrd="0" presId="urn:microsoft.com/office/officeart/2005/8/layout/cycle6"/>
    <dgm:cxn modelId="{957438E3-7AC0-A54F-9CA8-98C449BB95AA}" type="presParOf" srcId="{6685CB4D-962E-2B41-A56D-D5F40FA2084E}" destId="{5CC2EC39-690B-7A43-80D9-B4D51E1BF836}" srcOrd="4" destOrd="0" presId="urn:microsoft.com/office/officeart/2005/8/layout/cycle6"/>
    <dgm:cxn modelId="{5E362483-CC91-6845-88A7-5D651660B060}" type="presParOf" srcId="{6685CB4D-962E-2B41-A56D-D5F40FA2084E}" destId="{9308A791-3F60-2B4E-9A59-7633DCA977DD}" srcOrd="5" destOrd="0" presId="urn:microsoft.com/office/officeart/2005/8/layout/cycle6"/>
    <dgm:cxn modelId="{D590AA04-34C3-464B-8F9E-67CCAB7C995F}" type="presParOf" srcId="{6685CB4D-962E-2B41-A56D-D5F40FA2084E}" destId="{F292EFA7-1198-E543-838A-16C4AD16D16A}" srcOrd="6" destOrd="0" presId="urn:microsoft.com/office/officeart/2005/8/layout/cycle6"/>
    <dgm:cxn modelId="{FCF4E2B7-0740-364F-B6DA-CC755375C8A5}" type="presParOf" srcId="{6685CB4D-962E-2B41-A56D-D5F40FA2084E}" destId="{F43B7261-EFEA-5D47-9B44-1E3BEED58369}" srcOrd="7" destOrd="0" presId="urn:microsoft.com/office/officeart/2005/8/layout/cycle6"/>
    <dgm:cxn modelId="{5CEF8947-6739-5344-AE4E-E7D7B61379C6}" type="presParOf" srcId="{6685CB4D-962E-2B41-A56D-D5F40FA2084E}" destId="{DC32BEC1-9142-B947-A26E-9EB776FE0BCA}" srcOrd="8" destOrd="0" presId="urn:microsoft.com/office/officeart/2005/8/layout/cycle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45E07B-56E2-6748-A803-37FB09993466}" type="doc">
      <dgm:prSet loTypeId="urn:microsoft.com/office/officeart/2005/8/layout/arrow2" loCatId="" qsTypeId="urn:microsoft.com/office/officeart/2005/8/quickstyle/simple4" qsCatId="simple" csTypeId="urn:microsoft.com/office/officeart/2005/8/colors/accent1_2" csCatId="accent1" phldr="1"/>
      <dgm:spPr/>
    </dgm:pt>
    <dgm:pt modelId="{1E76FEFC-82FC-1044-9020-96E3062D8048}">
      <dgm:prSet phldrT="[Text]"/>
      <dgm:spPr/>
      <dgm:t>
        <a:bodyPr/>
        <a:lstStyle/>
        <a:p>
          <a:endParaRPr lang="en-US" dirty="0"/>
        </a:p>
      </dgm:t>
    </dgm:pt>
    <dgm:pt modelId="{348A6545-2BC4-8B47-A3DD-C5AA5C137BEE}" type="parTrans" cxnId="{C949F544-A54E-1449-BFD6-A68734263DAA}">
      <dgm:prSet/>
      <dgm:spPr/>
      <dgm:t>
        <a:bodyPr/>
        <a:lstStyle/>
        <a:p>
          <a:endParaRPr lang="en-US"/>
        </a:p>
      </dgm:t>
    </dgm:pt>
    <dgm:pt modelId="{56B448F6-D73E-4243-9249-72EF64BF2B4E}" type="sibTrans" cxnId="{C949F544-A54E-1449-BFD6-A68734263DAA}">
      <dgm:prSet/>
      <dgm:spPr/>
      <dgm:t>
        <a:bodyPr/>
        <a:lstStyle/>
        <a:p>
          <a:endParaRPr lang="en-US"/>
        </a:p>
      </dgm:t>
    </dgm:pt>
    <dgm:pt modelId="{988B98F8-D102-CB4B-B7DF-87BEC96CE427}">
      <dgm:prSet phldrT="[Text]"/>
      <dgm:spPr/>
      <dgm:t>
        <a:bodyPr/>
        <a:lstStyle/>
        <a:p>
          <a:endParaRPr lang="en-US" dirty="0"/>
        </a:p>
      </dgm:t>
    </dgm:pt>
    <dgm:pt modelId="{E6F6B0EA-CF4B-DD42-B84C-15AA3E4BAABE}" type="parTrans" cxnId="{BC23A75B-B048-7A4A-ABA9-C9E9D27AD10D}">
      <dgm:prSet/>
      <dgm:spPr/>
      <dgm:t>
        <a:bodyPr/>
        <a:lstStyle/>
        <a:p>
          <a:endParaRPr lang="en-US"/>
        </a:p>
      </dgm:t>
    </dgm:pt>
    <dgm:pt modelId="{CBA0011C-2760-5742-B5DF-2D031B1E0805}" type="sibTrans" cxnId="{BC23A75B-B048-7A4A-ABA9-C9E9D27AD10D}">
      <dgm:prSet/>
      <dgm:spPr/>
      <dgm:t>
        <a:bodyPr/>
        <a:lstStyle/>
        <a:p>
          <a:endParaRPr lang="en-US"/>
        </a:p>
      </dgm:t>
    </dgm:pt>
    <dgm:pt modelId="{3BB6099C-C49D-9F48-B8B2-4C2B3C7EE9E8}">
      <dgm:prSet phldrT="[Text]"/>
      <dgm:spPr/>
      <dgm:t>
        <a:bodyPr/>
        <a:lstStyle/>
        <a:p>
          <a:endParaRPr lang="en-US" dirty="0"/>
        </a:p>
      </dgm:t>
    </dgm:pt>
    <dgm:pt modelId="{49F384D1-4CAF-564F-9A73-BC93C8AB022F}" type="parTrans" cxnId="{9EBCB2DE-6856-FC49-B2B2-0508E31D1D66}">
      <dgm:prSet/>
      <dgm:spPr/>
      <dgm:t>
        <a:bodyPr/>
        <a:lstStyle/>
        <a:p>
          <a:endParaRPr lang="en-US"/>
        </a:p>
      </dgm:t>
    </dgm:pt>
    <dgm:pt modelId="{971BA649-6903-3C43-A1AA-8D799C94544B}" type="sibTrans" cxnId="{9EBCB2DE-6856-FC49-B2B2-0508E31D1D66}">
      <dgm:prSet/>
      <dgm:spPr/>
      <dgm:t>
        <a:bodyPr/>
        <a:lstStyle/>
        <a:p>
          <a:endParaRPr lang="en-US"/>
        </a:p>
      </dgm:t>
    </dgm:pt>
    <dgm:pt modelId="{77858816-6C1F-DD42-B7AB-7D71093F8FF2}" type="pres">
      <dgm:prSet presAssocID="{9445E07B-56E2-6748-A803-37FB09993466}" presName="arrowDiagram" presStyleCnt="0">
        <dgm:presLayoutVars>
          <dgm:chMax val="5"/>
          <dgm:dir/>
          <dgm:resizeHandles val="exact"/>
        </dgm:presLayoutVars>
      </dgm:prSet>
      <dgm:spPr/>
    </dgm:pt>
    <dgm:pt modelId="{3D4E0AD8-2FEE-0545-94E8-229225292BBD}" type="pres">
      <dgm:prSet presAssocID="{9445E07B-56E2-6748-A803-37FB09993466}" presName="arrow" presStyleLbl="bgShp" presStyleIdx="0" presStyleCnt="1" custAng="2289566" custLinFactNeighborX="-5742" custLinFactNeighborY="3382"/>
      <dgm:spPr/>
    </dgm:pt>
    <dgm:pt modelId="{46B534D3-74DB-FE4A-B268-99050D8D204F}" type="pres">
      <dgm:prSet presAssocID="{9445E07B-56E2-6748-A803-37FB09993466}" presName="arrowDiagram3" presStyleCnt="0"/>
      <dgm:spPr/>
    </dgm:pt>
    <dgm:pt modelId="{57828F68-EE59-BC41-B648-8A7CD2D8DADE}" type="pres">
      <dgm:prSet presAssocID="{1E76FEFC-82FC-1044-9020-96E3062D8048}" presName="bullet3a" presStyleLbl="node1" presStyleIdx="0" presStyleCnt="3"/>
      <dgm:spPr/>
    </dgm:pt>
    <dgm:pt modelId="{2F6968DF-3740-0743-A3B6-4F3530AB103B}" type="pres">
      <dgm:prSet presAssocID="{1E76FEFC-82FC-1044-9020-96E3062D8048}" presName="textBox3a" presStyleLbl="revTx" presStyleIdx="0" presStyleCnt="3">
        <dgm:presLayoutVars>
          <dgm:bulletEnabled val="1"/>
        </dgm:presLayoutVars>
      </dgm:prSet>
      <dgm:spPr/>
    </dgm:pt>
    <dgm:pt modelId="{2C1FC82B-CC66-3D4A-9CDF-18107A0233BF}" type="pres">
      <dgm:prSet presAssocID="{988B98F8-D102-CB4B-B7DF-87BEC96CE427}" presName="bullet3b" presStyleLbl="node1" presStyleIdx="1" presStyleCnt="3"/>
      <dgm:spPr/>
    </dgm:pt>
    <dgm:pt modelId="{6491A79B-9F40-884A-91EA-21B5442B87D3}" type="pres">
      <dgm:prSet presAssocID="{988B98F8-D102-CB4B-B7DF-87BEC96CE427}" presName="textBox3b" presStyleLbl="revTx" presStyleIdx="1" presStyleCnt="3">
        <dgm:presLayoutVars>
          <dgm:bulletEnabled val="1"/>
        </dgm:presLayoutVars>
      </dgm:prSet>
      <dgm:spPr/>
    </dgm:pt>
    <dgm:pt modelId="{40EBAEF2-7DB2-0345-95F7-C11CBD078CDF}" type="pres">
      <dgm:prSet presAssocID="{3BB6099C-C49D-9F48-B8B2-4C2B3C7EE9E8}" presName="bullet3c" presStyleLbl="node1" presStyleIdx="2" presStyleCnt="3"/>
      <dgm:spPr/>
    </dgm:pt>
    <dgm:pt modelId="{EA55DD31-016A-E64F-AD79-4FEE1957E673}" type="pres">
      <dgm:prSet presAssocID="{3BB6099C-C49D-9F48-B8B2-4C2B3C7EE9E8}" presName="textBox3c" presStyleLbl="revTx" presStyleIdx="2" presStyleCnt="3">
        <dgm:presLayoutVars>
          <dgm:bulletEnabled val="1"/>
        </dgm:presLayoutVars>
      </dgm:prSet>
      <dgm:spPr/>
    </dgm:pt>
  </dgm:ptLst>
  <dgm:cxnLst>
    <dgm:cxn modelId="{70BFED11-052D-A242-9860-3A3312B3F496}" type="presOf" srcId="{988B98F8-D102-CB4B-B7DF-87BEC96CE427}" destId="{6491A79B-9F40-884A-91EA-21B5442B87D3}" srcOrd="0" destOrd="0" presId="urn:microsoft.com/office/officeart/2005/8/layout/arrow2"/>
    <dgm:cxn modelId="{C949F544-A54E-1449-BFD6-A68734263DAA}" srcId="{9445E07B-56E2-6748-A803-37FB09993466}" destId="{1E76FEFC-82FC-1044-9020-96E3062D8048}" srcOrd="0" destOrd="0" parTransId="{348A6545-2BC4-8B47-A3DD-C5AA5C137BEE}" sibTransId="{56B448F6-D73E-4243-9249-72EF64BF2B4E}"/>
    <dgm:cxn modelId="{6265D44F-C0C4-1D4F-B371-DC73F781B9C2}" type="presOf" srcId="{3BB6099C-C49D-9F48-B8B2-4C2B3C7EE9E8}" destId="{EA55DD31-016A-E64F-AD79-4FEE1957E673}" srcOrd="0" destOrd="0" presId="urn:microsoft.com/office/officeart/2005/8/layout/arrow2"/>
    <dgm:cxn modelId="{BC23A75B-B048-7A4A-ABA9-C9E9D27AD10D}" srcId="{9445E07B-56E2-6748-A803-37FB09993466}" destId="{988B98F8-D102-CB4B-B7DF-87BEC96CE427}" srcOrd="1" destOrd="0" parTransId="{E6F6B0EA-CF4B-DD42-B84C-15AA3E4BAABE}" sibTransId="{CBA0011C-2760-5742-B5DF-2D031B1E0805}"/>
    <dgm:cxn modelId="{AB49FA7C-9C2A-B94B-873A-5910F7F95586}" type="presOf" srcId="{1E76FEFC-82FC-1044-9020-96E3062D8048}" destId="{2F6968DF-3740-0743-A3B6-4F3530AB103B}" srcOrd="0" destOrd="0" presId="urn:microsoft.com/office/officeart/2005/8/layout/arrow2"/>
    <dgm:cxn modelId="{9DD8D492-106F-F74E-B6AE-CB7B0BDAFD2C}" type="presOf" srcId="{9445E07B-56E2-6748-A803-37FB09993466}" destId="{77858816-6C1F-DD42-B7AB-7D71093F8FF2}" srcOrd="0" destOrd="0" presId="urn:microsoft.com/office/officeart/2005/8/layout/arrow2"/>
    <dgm:cxn modelId="{9EBCB2DE-6856-FC49-B2B2-0508E31D1D66}" srcId="{9445E07B-56E2-6748-A803-37FB09993466}" destId="{3BB6099C-C49D-9F48-B8B2-4C2B3C7EE9E8}" srcOrd="2" destOrd="0" parTransId="{49F384D1-4CAF-564F-9A73-BC93C8AB022F}" sibTransId="{971BA649-6903-3C43-A1AA-8D799C94544B}"/>
    <dgm:cxn modelId="{C4AD6CA5-2946-A74D-B011-A9AC1DAD1AB3}" type="presParOf" srcId="{77858816-6C1F-DD42-B7AB-7D71093F8FF2}" destId="{3D4E0AD8-2FEE-0545-94E8-229225292BBD}" srcOrd="0" destOrd="0" presId="urn:microsoft.com/office/officeart/2005/8/layout/arrow2"/>
    <dgm:cxn modelId="{7A50449E-0144-2444-905B-61526F783EB1}" type="presParOf" srcId="{77858816-6C1F-DD42-B7AB-7D71093F8FF2}" destId="{46B534D3-74DB-FE4A-B268-99050D8D204F}" srcOrd="1" destOrd="0" presId="urn:microsoft.com/office/officeart/2005/8/layout/arrow2"/>
    <dgm:cxn modelId="{79B9019B-8F8D-0A44-9E9E-360B5E947277}" type="presParOf" srcId="{46B534D3-74DB-FE4A-B268-99050D8D204F}" destId="{57828F68-EE59-BC41-B648-8A7CD2D8DADE}" srcOrd="0" destOrd="0" presId="urn:microsoft.com/office/officeart/2005/8/layout/arrow2"/>
    <dgm:cxn modelId="{41F3F12F-F2CA-FF43-8C00-9A4566DD63E4}" type="presParOf" srcId="{46B534D3-74DB-FE4A-B268-99050D8D204F}" destId="{2F6968DF-3740-0743-A3B6-4F3530AB103B}" srcOrd="1" destOrd="0" presId="urn:microsoft.com/office/officeart/2005/8/layout/arrow2"/>
    <dgm:cxn modelId="{120B9009-3268-1644-853D-C8C9F25628AC}" type="presParOf" srcId="{46B534D3-74DB-FE4A-B268-99050D8D204F}" destId="{2C1FC82B-CC66-3D4A-9CDF-18107A0233BF}" srcOrd="2" destOrd="0" presId="urn:microsoft.com/office/officeart/2005/8/layout/arrow2"/>
    <dgm:cxn modelId="{E1D439B6-4CE0-D74D-BD89-A8898F208A26}" type="presParOf" srcId="{46B534D3-74DB-FE4A-B268-99050D8D204F}" destId="{6491A79B-9F40-884A-91EA-21B5442B87D3}" srcOrd="3" destOrd="0" presId="urn:microsoft.com/office/officeart/2005/8/layout/arrow2"/>
    <dgm:cxn modelId="{FAB48589-C876-D64F-9183-1442286782B1}" type="presParOf" srcId="{46B534D3-74DB-FE4A-B268-99050D8D204F}" destId="{40EBAEF2-7DB2-0345-95F7-C11CBD078CDF}" srcOrd="4" destOrd="0" presId="urn:microsoft.com/office/officeart/2005/8/layout/arrow2"/>
    <dgm:cxn modelId="{9431E017-C2CB-9742-B26D-AE6C30080E16}" type="presParOf" srcId="{46B534D3-74DB-FE4A-B268-99050D8D204F}" destId="{EA55DD31-016A-E64F-AD79-4FEE1957E673}" srcOrd="5" destOrd="0" presId="urn:microsoft.com/office/officeart/2005/8/layout/arrow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536DD-80F2-754F-9D2A-992BE221AE62}">
      <dsp:nvSpPr>
        <dsp:cNvPr id="0" name=""/>
        <dsp:cNvSpPr/>
      </dsp:nvSpPr>
      <dsp:spPr>
        <a:xfrm rot="4396374">
          <a:off x="1768885" y="503656"/>
          <a:ext cx="2184939" cy="1523722"/>
        </a:xfrm>
        <a:prstGeom prst="swooshArrow">
          <a:avLst>
            <a:gd name="adj1" fmla="val 16310"/>
            <a:gd name="adj2" fmla="val 313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2E66FD-7C93-1A4A-BA29-C5FBED3E32C1}">
      <dsp:nvSpPr>
        <dsp:cNvPr id="0" name=""/>
        <dsp:cNvSpPr/>
      </dsp:nvSpPr>
      <dsp:spPr>
        <a:xfrm>
          <a:off x="1622413" y="0"/>
          <a:ext cx="1030131" cy="40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b" anchorCtr="0">
          <a:noAutofit/>
        </a:bodyPr>
        <a:lstStyle/>
        <a:p>
          <a:pPr marL="0" lvl="0" indent="0" algn="ctr" defTabSz="1155700">
            <a:lnSpc>
              <a:spcPct val="90000"/>
            </a:lnSpc>
            <a:spcBef>
              <a:spcPct val="0"/>
            </a:spcBef>
            <a:spcAft>
              <a:spcPct val="35000"/>
            </a:spcAft>
            <a:buNone/>
          </a:pPr>
          <a:r>
            <a:rPr lang="en-US" sz="2600" kern="1200" dirty="0"/>
            <a:t>data</a:t>
          </a:r>
        </a:p>
      </dsp:txBody>
      <dsp:txXfrm>
        <a:off x="1622413" y="0"/>
        <a:ext cx="1030131" cy="4049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D1D6D-5941-724E-B536-F8A97D5544A5}">
      <dsp:nvSpPr>
        <dsp:cNvPr id="0" name=""/>
        <dsp:cNvSpPr/>
      </dsp:nvSpPr>
      <dsp:spPr>
        <a:xfrm>
          <a:off x="1924153" y="1248"/>
          <a:ext cx="1694120" cy="110117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Explore Variation</a:t>
          </a:r>
        </a:p>
      </dsp:txBody>
      <dsp:txXfrm>
        <a:off x="1977908" y="55003"/>
        <a:ext cx="1586610" cy="993668"/>
      </dsp:txXfrm>
    </dsp:sp>
    <dsp:sp modelId="{A67E575D-CC62-B749-A347-578A2A5B162D}">
      <dsp:nvSpPr>
        <dsp:cNvPr id="0" name=""/>
        <dsp:cNvSpPr/>
      </dsp:nvSpPr>
      <dsp:spPr>
        <a:xfrm>
          <a:off x="1301927" y="551837"/>
          <a:ext cx="2938571" cy="2938571"/>
        </a:xfrm>
        <a:custGeom>
          <a:avLst/>
          <a:gdLst/>
          <a:ahLst/>
          <a:cxnLst/>
          <a:rect l="0" t="0" r="0" b="0"/>
          <a:pathLst>
            <a:path>
              <a:moveTo>
                <a:pt x="2328665" y="277536"/>
              </a:moveTo>
              <a:arcTo wR="1469285" hR="1469285" stAng="18347741" swAng="3648625"/>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8A1CFC-A92C-BD44-B246-7691817FC6B5}">
      <dsp:nvSpPr>
        <dsp:cNvPr id="0" name=""/>
        <dsp:cNvSpPr/>
      </dsp:nvSpPr>
      <dsp:spPr>
        <a:xfrm>
          <a:off x="3196591" y="2205176"/>
          <a:ext cx="1694120" cy="110117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 Variation</a:t>
          </a:r>
        </a:p>
      </dsp:txBody>
      <dsp:txXfrm>
        <a:off x="3250346" y="2258931"/>
        <a:ext cx="1586610" cy="993668"/>
      </dsp:txXfrm>
    </dsp:sp>
    <dsp:sp modelId="{9308A791-3F60-2B4E-9A59-7633DCA977DD}">
      <dsp:nvSpPr>
        <dsp:cNvPr id="0" name=""/>
        <dsp:cNvSpPr/>
      </dsp:nvSpPr>
      <dsp:spPr>
        <a:xfrm>
          <a:off x="1301927" y="551837"/>
          <a:ext cx="2938571" cy="2938571"/>
        </a:xfrm>
        <a:custGeom>
          <a:avLst/>
          <a:gdLst/>
          <a:ahLst/>
          <a:cxnLst/>
          <a:rect l="0" t="0" r="0" b="0"/>
          <a:pathLst>
            <a:path>
              <a:moveTo>
                <a:pt x="2168820" y="2761358"/>
              </a:moveTo>
              <a:arcTo wR="1469285" hR="1469285" stAng="3694120" swAng="3411760"/>
            </a:path>
          </a:pathLst>
        </a:custGeom>
        <a:noFill/>
        <a:ln w="6350" cap="flat" cmpd="sng" algn="ctr">
          <a:solidFill>
            <a:schemeClr val="accent2">
              <a:hueOff val="-727682"/>
              <a:satOff val="-41964"/>
              <a:lumOff val="4314"/>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92EFA7-1198-E543-838A-16C4AD16D16A}">
      <dsp:nvSpPr>
        <dsp:cNvPr id="0" name=""/>
        <dsp:cNvSpPr/>
      </dsp:nvSpPr>
      <dsp:spPr>
        <a:xfrm>
          <a:off x="651714" y="2205176"/>
          <a:ext cx="1694120" cy="110117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Evaluate Models</a:t>
          </a:r>
        </a:p>
      </dsp:txBody>
      <dsp:txXfrm>
        <a:off x="705469" y="2258931"/>
        <a:ext cx="1586610" cy="993668"/>
      </dsp:txXfrm>
    </dsp:sp>
    <dsp:sp modelId="{DC32BEC1-9142-B947-A26E-9EB776FE0BCA}">
      <dsp:nvSpPr>
        <dsp:cNvPr id="0" name=""/>
        <dsp:cNvSpPr/>
      </dsp:nvSpPr>
      <dsp:spPr>
        <a:xfrm>
          <a:off x="1301927" y="551837"/>
          <a:ext cx="2938571" cy="2938571"/>
        </a:xfrm>
        <a:custGeom>
          <a:avLst/>
          <a:gdLst/>
          <a:ahLst/>
          <a:cxnLst/>
          <a:rect l="0" t="0" r="0" b="0"/>
          <a:pathLst>
            <a:path>
              <a:moveTo>
                <a:pt x="9755" y="1638316"/>
              </a:moveTo>
              <a:arcTo wR="1469285" hR="1469285" stAng="10403635" swAng="3648625"/>
            </a:path>
          </a:pathLst>
        </a:custGeom>
        <a:noFill/>
        <a:ln w="6350" cap="flat" cmpd="sng" algn="ctr">
          <a:solidFill>
            <a:schemeClr val="accent2">
              <a:hueOff val="-1455363"/>
              <a:satOff val="-83928"/>
              <a:lumOff val="8628"/>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E0AD8-2FEE-0545-94E8-229225292BBD}">
      <dsp:nvSpPr>
        <dsp:cNvPr id="0" name=""/>
        <dsp:cNvSpPr/>
      </dsp:nvSpPr>
      <dsp:spPr>
        <a:xfrm rot="2289566">
          <a:off x="-146061" y="52994"/>
          <a:ext cx="2543736" cy="158983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7828F68-EE59-BC41-B648-8A7CD2D8DADE}">
      <dsp:nvSpPr>
        <dsp:cNvPr id="0" name=""/>
        <dsp:cNvSpPr/>
      </dsp:nvSpPr>
      <dsp:spPr>
        <a:xfrm>
          <a:off x="323054" y="1150298"/>
          <a:ext cx="66137" cy="6613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F6968DF-3740-0743-A3B6-4F3530AB103B}">
      <dsp:nvSpPr>
        <dsp:cNvPr id="0" name=""/>
        <dsp:cNvSpPr/>
      </dsp:nvSpPr>
      <dsp:spPr>
        <a:xfrm>
          <a:off x="356123" y="1183367"/>
          <a:ext cx="592690" cy="459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45" tIns="0" rIns="0" bIns="0" numCol="1" spcCol="1270" anchor="t" anchorCtr="0">
          <a:noAutofit/>
        </a:bodyPr>
        <a:lstStyle/>
        <a:p>
          <a:pPr marL="0" lvl="0" indent="0" algn="l" defTabSz="1555750">
            <a:lnSpc>
              <a:spcPct val="90000"/>
            </a:lnSpc>
            <a:spcBef>
              <a:spcPct val="0"/>
            </a:spcBef>
            <a:spcAft>
              <a:spcPct val="35000"/>
            </a:spcAft>
            <a:buNone/>
          </a:pPr>
          <a:endParaRPr lang="en-US" sz="3500" kern="1200" dirty="0"/>
        </a:p>
      </dsp:txBody>
      <dsp:txXfrm>
        <a:off x="356123" y="1183367"/>
        <a:ext cx="592690" cy="459462"/>
      </dsp:txXfrm>
    </dsp:sp>
    <dsp:sp modelId="{2C1FC82B-CC66-3D4A-9CDF-18107A0233BF}">
      <dsp:nvSpPr>
        <dsp:cNvPr id="0" name=""/>
        <dsp:cNvSpPr/>
      </dsp:nvSpPr>
      <dsp:spPr>
        <a:xfrm>
          <a:off x="906841" y="718181"/>
          <a:ext cx="119555" cy="11955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491A79B-9F40-884A-91EA-21B5442B87D3}">
      <dsp:nvSpPr>
        <dsp:cNvPr id="0" name=""/>
        <dsp:cNvSpPr/>
      </dsp:nvSpPr>
      <dsp:spPr>
        <a:xfrm>
          <a:off x="966619" y="777959"/>
          <a:ext cx="610496" cy="86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50"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966619" y="777959"/>
        <a:ext cx="610496" cy="864870"/>
      </dsp:txXfrm>
    </dsp:sp>
    <dsp:sp modelId="{40EBAEF2-7DB2-0345-95F7-C11CBD078CDF}">
      <dsp:nvSpPr>
        <dsp:cNvPr id="0" name=""/>
        <dsp:cNvSpPr/>
      </dsp:nvSpPr>
      <dsp:spPr>
        <a:xfrm>
          <a:off x="1608913" y="455222"/>
          <a:ext cx="165342" cy="165342"/>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A55DD31-016A-E64F-AD79-4FEE1957E673}">
      <dsp:nvSpPr>
        <dsp:cNvPr id="0" name=""/>
        <dsp:cNvSpPr/>
      </dsp:nvSpPr>
      <dsp:spPr>
        <a:xfrm>
          <a:off x="1691584" y="537894"/>
          <a:ext cx="610496" cy="1104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12"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1691584" y="537894"/>
        <a:ext cx="610496" cy="1104935"/>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E25584-BAA1-A047-A111-B888A25036BF}" type="datetimeFigureOut">
              <a:rPr lang="en-US" smtClean="0"/>
              <a:t>7/23/19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6347EF-83B3-EA4C-8A41-2638AE5E41DD}" type="slidenum">
              <a:rPr lang="en-US" smtClean="0"/>
              <a:t>‹#›</a:t>
            </a:fld>
            <a:endParaRPr lang="en-US"/>
          </a:p>
        </p:txBody>
      </p:sp>
    </p:spTree>
    <p:extLst>
      <p:ext uri="{BB962C8B-B14F-4D97-AF65-F5344CB8AC3E}">
        <p14:creationId xmlns:p14="http://schemas.microsoft.com/office/powerpoint/2010/main" val="961762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AB398-5D09-A14F-86FD-4F73AFE66318}" type="datetimeFigureOut">
              <a:rPr lang="en-US" smtClean="0"/>
              <a:t>7/23/19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E9475-3FD0-EF45-BAE9-234064E66D9B}" type="slidenum">
              <a:rPr lang="en-US" smtClean="0"/>
              <a:t>‹#›</a:t>
            </a:fld>
            <a:endParaRPr lang="en-US"/>
          </a:p>
        </p:txBody>
      </p:sp>
    </p:spTree>
    <p:extLst>
      <p:ext uri="{BB962C8B-B14F-4D97-AF65-F5344CB8AC3E}">
        <p14:creationId xmlns:p14="http://schemas.microsoft.com/office/powerpoint/2010/main" val="159283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3E9475-3FD0-EF45-BAE9-234064E66D9B}" type="slidenum">
              <a:rPr lang="en-US" smtClean="0"/>
              <a:t>1</a:t>
            </a:fld>
            <a:endParaRPr lang="en-US"/>
          </a:p>
        </p:txBody>
      </p:sp>
    </p:spTree>
    <p:extLst>
      <p:ext uri="{BB962C8B-B14F-4D97-AF65-F5344CB8AC3E}">
        <p14:creationId xmlns:p14="http://schemas.microsoft.com/office/powerpoint/2010/main" val="185934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explored variation, and created our empty model.</a:t>
            </a:r>
          </a:p>
          <a:p>
            <a:r>
              <a:rPr lang="en-US" dirty="0"/>
              <a:t>Empty</a:t>
            </a:r>
            <a:r>
              <a:rPr lang="en-US" baseline="0" dirty="0"/>
              <a:t> model gives us best predictor.</a:t>
            </a:r>
          </a:p>
          <a:p>
            <a:r>
              <a:rPr lang="en-US" baseline="0" dirty="0"/>
              <a:t>Quantifying error around empty model does not explain variation, but tells us how much total there is to explain.</a:t>
            </a:r>
          </a:p>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10</a:t>
            </a:fld>
            <a:endParaRPr lang="en-US"/>
          </a:p>
        </p:txBody>
      </p:sp>
    </p:spTree>
    <p:extLst>
      <p:ext uri="{BB962C8B-B14F-4D97-AF65-F5344CB8AC3E}">
        <p14:creationId xmlns:p14="http://schemas.microsoft.com/office/powerpoint/2010/main" val="721111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should we interpret the SS from the empty model?</a:t>
            </a:r>
          </a:p>
          <a:p>
            <a:r>
              <a:rPr lang="en-US"/>
              <a:t>https://www.polleverywhere.com/multiple_choice_polls/hC26DV14MWkZPbEzfACzT</a:t>
            </a:r>
          </a:p>
        </p:txBody>
      </p:sp>
      <p:sp>
        <p:nvSpPr>
          <p:cNvPr id="4" name="Slide Number Placeholder 3"/>
          <p:cNvSpPr>
            <a:spLocks noGrp="1"/>
          </p:cNvSpPr>
          <p:nvPr>
            <p:ph type="sldNum" sz="quarter" idx="5"/>
          </p:nvPr>
        </p:nvSpPr>
        <p:spPr/>
        <p:txBody>
          <a:bodyPr/>
          <a:lstStyle/>
          <a:p>
            <a:fld id="{F33E9475-3FD0-EF45-BAE9-234064E66D9B}" type="slidenum">
              <a:rPr lang="en-US" smtClean="0"/>
              <a:t>11</a:t>
            </a:fld>
            <a:endParaRPr lang="en-US"/>
          </a:p>
        </p:txBody>
      </p:sp>
    </p:spTree>
    <p:extLst>
      <p:ext uri="{BB962C8B-B14F-4D97-AF65-F5344CB8AC3E}">
        <p14:creationId xmlns:p14="http://schemas.microsoft.com/office/powerpoint/2010/main" val="281693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12</a:t>
            </a:fld>
            <a:endParaRPr lang="en-US"/>
          </a:p>
        </p:txBody>
      </p:sp>
    </p:spTree>
    <p:extLst>
      <p:ext uri="{BB962C8B-B14F-4D97-AF65-F5344CB8AC3E}">
        <p14:creationId xmlns:p14="http://schemas.microsoft.com/office/powerpoint/2010/main" val="1998509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13</a:t>
            </a:fld>
            <a:endParaRPr lang="en-US"/>
          </a:p>
        </p:txBody>
      </p:sp>
    </p:spTree>
    <p:extLst>
      <p:ext uri="{BB962C8B-B14F-4D97-AF65-F5344CB8AC3E}">
        <p14:creationId xmlns:p14="http://schemas.microsoft.com/office/powerpoint/2010/main" val="203872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14</a:t>
            </a:fld>
            <a:endParaRPr lang="en-US"/>
          </a:p>
        </p:txBody>
      </p:sp>
    </p:spTree>
    <p:extLst>
      <p:ext uri="{BB962C8B-B14F-4D97-AF65-F5344CB8AC3E}">
        <p14:creationId xmlns:p14="http://schemas.microsoft.com/office/powerpoint/2010/main" val="154009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15</a:t>
            </a:fld>
            <a:endParaRPr lang="en-US"/>
          </a:p>
        </p:txBody>
      </p:sp>
    </p:spTree>
    <p:extLst>
      <p:ext uri="{BB962C8B-B14F-4D97-AF65-F5344CB8AC3E}">
        <p14:creationId xmlns:p14="http://schemas.microsoft.com/office/powerpoint/2010/main" val="187906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16</a:t>
            </a:fld>
            <a:endParaRPr lang="en-US"/>
          </a:p>
        </p:txBody>
      </p:sp>
    </p:spTree>
    <p:extLst>
      <p:ext uri="{BB962C8B-B14F-4D97-AF65-F5344CB8AC3E}">
        <p14:creationId xmlns:p14="http://schemas.microsoft.com/office/powerpoint/2010/main" val="2007322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17</a:t>
            </a:fld>
            <a:endParaRPr lang="en-US"/>
          </a:p>
        </p:txBody>
      </p:sp>
    </p:spTree>
    <p:extLst>
      <p:ext uri="{BB962C8B-B14F-4D97-AF65-F5344CB8AC3E}">
        <p14:creationId xmlns:p14="http://schemas.microsoft.com/office/powerpoint/2010/main" val="938143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18</a:t>
            </a:fld>
            <a:endParaRPr lang="en-US"/>
          </a:p>
        </p:txBody>
      </p:sp>
    </p:spTree>
    <p:extLst>
      <p:ext uri="{BB962C8B-B14F-4D97-AF65-F5344CB8AC3E}">
        <p14:creationId xmlns:p14="http://schemas.microsoft.com/office/powerpoint/2010/main" val="4008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19</a:t>
            </a:fld>
            <a:endParaRPr lang="en-US"/>
          </a:p>
        </p:txBody>
      </p:sp>
    </p:spTree>
    <p:extLst>
      <p:ext uri="{BB962C8B-B14F-4D97-AF65-F5344CB8AC3E}">
        <p14:creationId xmlns:p14="http://schemas.microsoft.com/office/powerpoint/2010/main" val="366739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2</a:t>
            </a:fld>
            <a:endParaRPr lang="en-US"/>
          </a:p>
        </p:txBody>
      </p:sp>
    </p:spTree>
    <p:extLst>
      <p:ext uri="{BB962C8B-B14F-4D97-AF65-F5344CB8AC3E}">
        <p14:creationId xmlns:p14="http://schemas.microsoft.com/office/powerpoint/2010/main" val="3975058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20</a:t>
            </a:fld>
            <a:endParaRPr lang="en-US"/>
          </a:p>
        </p:txBody>
      </p:sp>
    </p:spTree>
    <p:extLst>
      <p:ext uri="{BB962C8B-B14F-4D97-AF65-F5344CB8AC3E}">
        <p14:creationId xmlns:p14="http://schemas.microsoft.com/office/powerpoint/2010/main" val="2089707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21</a:t>
            </a:fld>
            <a:endParaRPr lang="en-US"/>
          </a:p>
        </p:txBody>
      </p:sp>
    </p:spTree>
    <p:extLst>
      <p:ext uri="{BB962C8B-B14F-4D97-AF65-F5344CB8AC3E}">
        <p14:creationId xmlns:p14="http://schemas.microsoft.com/office/powerpoint/2010/main" val="109559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as you can see here, our participants successfully recreated the YouTube video you saw earlier…</a:t>
            </a:r>
          </a:p>
          <a:p>
            <a:endParaRPr lang="en-US" baseline="0" dirty="0"/>
          </a:p>
          <a:p>
            <a:r>
              <a:rPr lang="en-US" baseline="0" dirty="0"/>
              <a:t>We think these images add to the quantitative data in showing that taking the Vegemite was not a behavior participants found pleasant or that they were intrinsically motivated to do.</a:t>
            </a:r>
          </a:p>
        </p:txBody>
      </p:sp>
      <p:sp>
        <p:nvSpPr>
          <p:cNvPr id="4" name="Slide Number Placeholder 3"/>
          <p:cNvSpPr>
            <a:spLocks noGrp="1"/>
          </p:cNvSpPr>
          <p:nvPr>
            <p:ph type="sldNum" sz="quarter" idx="10"/>
          </p:nvPr>
        </p:nvSpPr>
        <p:spPr/>
        <p:txBody>
          <a:bodyPr/>
          <a:lstStyle/>
          <a:p>
            <a:fld id="{99B12C35-1E8D-1944-9264-13534C5C2276}" type="slidenum">
              <a:rPr lang="en-US" smtClean="0"/>
              <a:t>22</a:t>
            </a:fld>
            <a:endParaRPr lang="en-US"/>
          </a:p>
        </p:txBody>
      </p:sp>
    </p:spTree>
    <p:extLst>
      <p:ext uri="{BB962C8B-B14F-4D97-AF65-F5344CB8AC3E}">
        <p14:creationId xmlns:p14="http://schemas.microsoft.com/office/powerpoint/2010/main" val="149598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p>
          <a:p>
            <a:endParaRPr lang="en-US" baseline="0" dirty="0"/>
          </a:p>
          <a:p>
            <a:r>
              <a:rPr lang="en-US" baseline="0" dirty="0"/>
              <a:t>As soon as participants arrived in our lab, we had them sample 0.1 gram of the Vegemite.</a:t>
            </a:r>
          </a:p>
          <a:p>
            <a:endParaRPr lang="en-US" baseline="0" dirty="0"/>
          </a:p>
          <a:p>
            <a:r>
              <a:rPr lang="en-US" baseline="0" dirty="0"/>
              <a:t>We wanted them to see how it tasted before beginning our experiment, and as you might have predicted, they rated it as overwhelmingly bitter and unpleasant to take.</a:t>
            </a:r>
          </a:p>
          <a:p>
            <a:endParaRPr lang="en-US" baseline="0" dirty="0"/>
          </a:p>
          <a:p>
            <a:r>
              <a:rPr lang="en-US" baseline="0" dirty="0"/>
              <a:t>Then, we told participants they would be participating in two separate studies that had been bundled together for the sake of time. </a:t>
            </a:r>
          </a:p>
          <a:p>
            <a:endParaRPr lang="en-US" baseline="0" dirty="0"/>
          </a:p>
          <a:p>
            <a:r>
              <a:rPr lang="en-US" baseline="0" dirty="0"/>
              <a:t>**</a:t>
            </a:r>
          </a:p>
          <a:p>
            <a:endParaRPr lang="en-US" baseline="0" dirty="0"/>
          </a:p>
          <a:p>
            <a:r>
              <a:rPr lang="en-US" baseline="0" dirty="0"/>
              <a:t>In the first study, the researchers would be measuring the effects of testosterone administration on individual attitudes and preferences. </a:t>
            </a:r>
          </a:p>
          <a:p>
            <a:endParaRPr lang="en-US" baseline="0" dirty="0"/>
          </a:p>
          <a:p>
            <a:r>
              <a:rPr lang="en-US" baseline="0" dirty="0"/>
              <a:t>Under the guise of this study, </a:t>
            </a:r>
          </a:p>
          <a:p>
            <a:endParaRPr lang="en-US" baseline="0" dirty="0"/>
          </a:p>
          <a:p>
            <a:r>
              <a:rPr lang="en-US" baseline="0" dirty="0"/>
              <a:t>We collected a baseline salivary hormone sample.</a:t>
            </a:r>
          </a:p>
          <a:p>
            <a:endParaRPr lang="en-US" baseline="0" dirty="0"/>
          </a:p>
          <a:p>
            <a:r>
              <a:rPr lang="en-US" baseline="0" dirty="0"/>
              <a:t>Then we had participants self administer a nasal spray that contained 14 milligrams of either testosterone or a placebo control (participants and experimenters were both blind to drug condition, and were </a:t>
            </a:r>
            <a:r>
              <a:rPr lang="en-US" dirty="0"/>
              <a:t>kept blind to drug condition throughout the experiment</a:t>
            </a:r>
            <a:r>
              <a:rPr lang="en-US" baseline="0" dirty="0"/>
              <a:t>).</a:t>
            </a:r>
          </a:p>
          <a:p>
            <a:endParaRPr lang="en-US" baseline="0" dirty="0"/>
          </a:p>
          <a:p>
            <a:r>
              <a:rPr lang="en-US" baseline="0" dirty="0"/>
              <a:t>As we started waiting for the drug to absorb in their system, we had participants complete a few questionnaires.</a:t>
            </a:r>
          </a:p>
          <a:p>
            <a:endParaRPr lang="en-US" baseline="0" dirty="0"/>
          </a:p>
          <a:p>
            <a:r>
              <a:rPr lang="en-US" baseline="0" dirty="0"/>
              <a:t>**</a:t>
            </a:r>
          </a:p>
          <a:p>
            <a:endParaRPr lang="en-US" baseline="0" dirty="0"/>
          </a:p>
          <a:p>
            <a:r>
              <a:rPr lang="en-US" baseline="0" dirty="0"/>
              <a:t>After participants completed the questionnaires, we told them they would be beginning the second study. In this study, they believed we were helping the medical school develop a new protocol to evaluate medical students.</a:t>
            </a:r>
          </a:p>
          <a:p>
            <a:endParaRPr lang="en-US" baseline="0" dirty="0"/>
          </a:p>
          <a:p>
            <a:r>
              <a:rPr lang="en-US" baseline="0" dirty="0"/>
              <a:t>First, participants read medical magazines to “familiarize themselves with the medical field.” In reality, they were completing an innocuous tasks while we waited exactly 45 minutes for the drug to absorb in their system.</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At exactly 45 minutes, participants were randomly assigned (via a </a:t>
            </a:r>
            <a:r>
              <a:rPr lang="en-US" baseline="0" dirty="0" err="1"/>
              <a:t>Qualtrics</a:t>
            </a:r>
            <a:r>
              <a:rPr lang="en-US" baseline="0" dirty="0"/>
              <a:t> survey) to receive status-enhancing or status-diminishing video instructions from a medical student to take another spoonful of .4 gram of the Vegemite, which was on the table in front of them.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Immediately after receiving these instructions, participants made a real choice about whether or not to take the spoonful of Vegemite, and then they reported how respected, autonomous, competent, and high status the medical student giving them the instructions made them feel.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We assessed these</a:t>
            </a:r>
            <a:r>
              <a:rPr lang="en-US" baseline="0" dirty="0"/>
              <a:t> feelings with 8 items – 2 items for each construct. For example, one of the items to measure respect was “The person in the video made me feel respected.” </a:t>
            </a:r>
          </a:p>
        </p:txBody>
      </p:sp>
      <p:sp>
        <p:nvSpPr>
          <p:cNvPr id="4" name="Slide Number Placeholder 3"/>
          <p:cNvSpPr>
            <a:spLocks noGrp="1"/>
          </p:cNvSpPr>
          <p:nvPr>
            <p:ph type="sldNum" sz="quarter" idx="10"/>
          </p:nvPr>
        </p:nvSpPr>
        <p:spPr/>
        <p:txBody>
          <a:bodyPr/>
          <a:lstStyle/>
          <a:p>
            <a:fld id="{99B12C35-1E8D-1944-9264-13534C5C2276}" type="slidenum">
              <a:rPr lang="en-US" smtClean="0"/>
              <a:t>23</a:t>
            </a:fld>
            <a:endParaRPr lang="en-US"/>
          </a:p>
        </p:txBody>
      </p:sp>
    </p:spTree>
    <p:extLst>
      <p:ext uri="{BB962C8B-B14F-4D97-AF65-F5344CB8AC3E}">
        <p14:creationId xmlns:p14="http://schemas.microsoft.com/office/powerpoint/2010/main" val="811687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status-enhancing instructions were meant to convey</a:t>
            </a:r>
            <a:r>
              <a:rPr lang="en-US" baseline="0" dirty="0"/>
              <a:t> *respect* – using insights from self-determination theory to honor participants’ autonomy, competence, and potential to contribute to the world beyond the self.</a:t>
            </a:r>
          </a:p>
          <a:p>
            <a:endParaRPr lang="en-US" dirty="0"/>
          </a:p>
          <a:p>
            <a:r>
              <a:rPr lang="en-US" dirty="0"/>
              <a:t>The status-diminishing</a:t>
            </a:r>
            <a:r>
              <a:rPr lang="en-US" baseline="0" dirty="0"/>
              <a:t> instructions were meant to convey *disrespect* by compromising participants’ autonomy, competence, and potential to contribute.</a:t>
            </a:r>
          </a:p>
          <a:p>
            <a:endParaRPr lang="en-US" dirty="0"/>
          </a:p>
          <a:p>
            <a:r>
              <a:rPr lang="en-US" dirty="0"/>
              <a:t>In the enhancing condition, the medical</a:t>
            </a:r>
            <a:r>
              <a:rPr lang="en-US" baseline="0" dirty="0"/>
              <a:t> student appealed </a:t>
            </a:r>
            <a:r>
              <a:rPr lang="en-US" dirty="0"/>
              <a:t>to participants' high status as a student at an elite university, </a:t>
            </a:r>
          </a:p>
          <a:p>
            <a:endParaRPr lang="en-US" dirty="0"/>
          </a:p>
          <a:p>
            <a:r>
              <a:rPr lang="en-US" dirty="0"/>
              <a:t>Whereas in the diminishing condition,</a:t>
            </a:r>
            <a:r>
              <a:rPr lang="en-US" baseline="0" dirty="0"/>
              <a:t> participants were made to </a:t>
            </a:r>
            <a:r>
              <a:rPr lang="en-US" dirty="0"/>
              <a:t>feel like a mere undergraduate</a:t>
            </a:r>
            <a:r>
              <a:rPr lang="en-US" baseline="0" dirty="0"/>
              <a:t> in comparison to a much more high status and elite medical student.</a:t>
            </a:r>
            <a:endParaRPr lang="en-US" dirty="0"/>
          </a:p>
          <a:p>
            <a:endParaRPr lang="en-US" dirty="0"/>
          </a:p>
          <a:p>
            <a:r>
              <a:rPr lang="en-US" dirty="0"/>
              <a:t>Further, in the enhancing condition, participants</a:t>
            </a:r>
            <a:r>
              <a:rPr lang="en-US" baseline="0" dirty="0"/>
              <a:t> were provided</a:t>
            </a:r>
            <a:r>
              <a:rPr lang="en-US" dirty="0"/>
              <a:t> with a reasonable rationale for why they might choose to take the medicine, </a:t>
            </a:r>
          </a:p>
          <a:p>
            <a:endParaRPr lang="en-US" dirty="0"/>
          </a:p>
          <a:p>
            <a:r>
              <a:rPr lang="en-US" dirty="0"/>
              <a:t>Whereas in the diminishing condition, they received no further explanation than, "I am the authority figure, I know what's best, and you should do this because this is what I'm telling you to do."</a:t>
            </a:r>
          </a:p>
          <a:p>
            <a:endParaRPr lang="en-US" dirty="0"/>
          </a:p>
          <a:p>
            <a:r>
              <a:rPr lang="en-US" dirty="0"/>
              <a:t>Immediately after receiving the</a:t>
            </a:r>
            <a:r>
              <a:rPr lang="en-US" baseline="0" dirty="0"/>
              <a:t> instructions</a:t>
            </a:r>
            <a:r>
              <a:rPr lang="en-US" dirty="0"/>
              <a:t>, participants made a real decision about whether or not to take spoonful of Vegemite.</a:t>
            </a:r>
          </a:p>
        </p:txBody>
      </p:sp>
      <p:sp>
        <p:nvSpPr>
          <p:cNvPr id="4" name="Slide Number Placeholder 3"/>
          <p:cNvSpPr>
            <a:spLocks noGrp="1"/>
          </p:cNvSpPr>
          <p:nvPr>
            <p:ph type="sldNum" sz="quarter" idx="10"/>
          </p:nvPr>
        </p:nvSpPr>
        <p:spPr/>
        <p:txBody>
          <a:bodyPr/>
          <a:lstStyle/>
          <a:p>
            <a:fld id="{99B12C35-1E8D-1944-9264-13534C5C2276}" type="slidenum">
              <a:rPr lang="en-US" smtClean="0"/>
              <a:t>24</a:t>
            </a:fld>
            <a:endParaRPr lang="en-US"/>
          </a:p>
        </p:txBody>
      </p:sp>
    </p:spTree>
    <p:extLst>
      <p:ext uri="{BB962C8B-B14F-4D97-AF65-F5344CB8AC3E}">
        <p14:creationId xmlns:p14="http://schemas.microsoft.com/office/powerpoint/2010/main" val="164724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25</a:t>
            </a:fld>
            <a:endParaRPr lang="en-US"/>
          </a:p>
        </p:txBody>
      </p:sp>
    </p:spTree>
    <p:extLst>
      <p:ext uri="{BB962C8B-B14F-4D97-AF65-F5344CB8AC3E}">
        <p14:creationId xmlns:p14="http://schemas.microsoft.com/office/powerpoint/2010/main" val="2517937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26</a:t>
            </a:fld>
            <a:endParaRPr lang="en-US"/>
          </a:p>
        </p:txBody>
      </p:sp>
    </p:spTree>
    <p:extLst>
      <p:ext uri="{BB962C8B-B14F-4D97-AF65-F5344CB8AC3E}">
        <p14:creationId xmlns:p14="http://schemas.microsoft.com/office/powerpoint/2010/main" val="1082357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would a 0 on the outcome variable mean?</a:t>
            </a:r>
          </a:p>
          <a:p>
            <a:r>
              <a:rPr lang="en-US"/>
              <a:t>https://www.polleverywhere.com/multiple_choice_polls/wV4YCxXKPrYw4ZUvhhL4t</a:t>
            </a:r>
          </a:p>
        </p:txBody>
      </p:sp>
      <p:sp>
        <p:nvSpPr>
          <p:cNvPr id="4" name="Slide Number Placeholder 3"/>
          <p:cNvSpPr>
            <a:spLocks noGrp="1"/>
          </p:cNvSpPr>
          <p:nvPr>
            <p:ph type="sldNum" sz="quarter" idx="5"/>
          </p:nvPr>
        </p:nvSpPr>
        <p:spPr/>
        <p:txBody>
          <a:bodyPr/>
          <a:lstStyle/>
          <a:p>
            <a:fld id="{F33E9475-3FD0-EF45-BAE9-234064E66D9B}" type="slidenum">
              <a:rPr lang="en-US" smtClean="0"/>
              <a:t>27</a:t>
            </a:fld>
            <a:endParaRPr lang="en-US"/>
          </a:p>
        </p:txBody>
      </p:sp>
    </p:spTree>
    <p:extLst>
      <p:ext uri="{BB962C8B-B14F-4D97-AF65-F5344CB8AC3E}">
        <p14:creationId xmlns:p14="http://schemas.microsoft.com/office/powerpoint/2010/main" val="846070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28</a:t>
            </a:fld>
            <a:endParaRPr lang="en-US"/>
          </a:p>
        </p:txBody>
      </p:sp>
    </p:spTree>
    <p:extLst>
      <p:ext uri="{BB962C8B-B14F-4D97-AF65-F5344CB8AC3E}">
        <p14:creationId xmlns:p14="http://schemas.microsoft.com/office/powerpoint/2010/main" val="102522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29</a:t>
            </a:fld>
            <a:endParaRPr lang="en-US"/>
          </a:p>
        </p:txBody>
      </p:sp>
    </p:spTree>
    <p:extLst>
      <p:ext uri="{BB962C8B-B14F-4D97-AF65-F5344CB8AC3E}">
        <p14:creationId xmlns:p14="http://schemas.microsoft.com/office/powerpoint/2010/main" val="72011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7FD61F-F140-2342-BFBA-D2A8B5DCCEF0}" type="slidenum">
              <a:rPr lang="en-US" smtClean="0"/>
              <a:t>3</a:t>
            </a:fld>
            <a:endParaRPr lang="en-US"/>
          </a:p>
        </p:txBody>
      </p:sp>
    </p:spTree>
    <p:extLst>
      <p:ext uri="{BB962C8B-B14F-4D97-AF65-F5344CB8AC3E}">
        <p14:creationId xmlns:p14="http://schemas.microsoft.com/office/powerpoint/2010/main" val="1796928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3E9475-3FD0-EF45-BAE9-234064E66D9B}" type="slidenum">
              <a:rPr lang="en-US" smtClean="0"/>
              <a:t>30</a:t>
            </a:fld>
            <a:endParaRPr lang="en-US"/>
          </a:p>
        </p:txBody>
      </p:sp>
    </p:spTree>
    <p:extLst>
      <p:ext uri="{BB962C8B-B14F-4D97-AF65-F5344CB8AC3E}">
        <p14:creationId xmlns:p14="http://schemas.microsoft.com/office/powerpoint/2010/main" val="3626668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Does the mean minimize the sum of squares in the distribution of spoon2difference?</a:t>
            </a:r>
          </a:p>
          <a:p>
            <a:r>
              <a:rPr lang="en-US"/>
              <a:t>https://www.polleverywhere.com/multiple_choice_polls/JCxQ68tPwZGXBgt8wKPgY</a:t>
            </a:r>
          </a:p>
        </p:txBody>
      </p:sp>
      <p:sp>
        <p:nvSpPr>
          <p:cNvPr id="4" name="Slide Number Placeholder 3"/>
          <p:cNvSpPr>
            <a:spLocks noGrp="1"/>
          </p:cNvSpPr>
          <p:nvPr>
            <p:ph type="sldNum" sz="quarter" idx="5"/>
          </p:nvPr>
        </p:nvSpPr>
        <p:spPr/>
        <p:txBody>
          <a:bodyPr/>
          <a:lstStyle/>
          <a:p>
            <a:fld id="{F33E9475-3FD0-EF45-BAE9-234064E66D9B}" type="slidenum">
              <a:rPr lang="en-US" smtClean="0"/>
              <a:t>31</a:t>
            </a:fld>
            <a:endParaRPr lang="en-US"/>
          </a:p>
        </p:txBody>
      </p:sp>
    </p:spTree>
    <p:extLst>
      <p:ext uri="{BB962C8B-B14F-4D97-AF65-F5344CB8AC3E}">
        <p14:creationId xmlns:p14="http://schemas.microsoft.com/office/powerpoint/2010/main" val="157032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32</a:t>
            </a:fld>
            <a:endParaRPr lang="en-US"/>
          </a:p>
        </p:txBody>
      </p:sp>
    </p:spTree>
    <p:extLst>
      <p:ext uri="{BB962C8B-B14F-4D97-AF65-F5344CB8AC3E}">
        <p14:creationId xmlns:p14="http://schemas.microsoft.com/office/powerpoint/2010/main" val="2312568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33</a:t>
            </a:fld>
            <a:endParaRPr lang="en-US"/>
          </a:p>
        </p:txBody>
      </p:sp>
    </p:spTree>
    <p:extLst>
      <p:ext uri="{BB962C8B-B14F-4D97-AF65-F5344CB8AC3E}">
        <p14:creationId xmlns:p14="http://schemas.microsoft.com/office/powerpoint/2010/main" val="19935585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random sampling variation is one!</a:t>
            </a:r>
          </a:p>
        </p:txBody>
      </p:sp>
      <p:sp>
        <p:nvSpPr>
          <p:cNvPr id="4" name="Slide Number Placeholder 3"/>
          <p:cNvSpPr>
            <a:spLocks noGrp="1"/>
          </p:cNvSpPr>
          <p:nvPr>
            <p:ph type="sldNum" sz="quarter" idx="10"/>
          </p:nvPr>
        </p:nvSpPr>
        <p:spPr/>
        <p:txBody>
          <a:bodyPr/>
          <a:lstStyle/>
          <a:p>
            <a:fld id="{F33E9475-3FD0-EF45-BAE9-234064E66D9B}" type="slidenum">
              <a:rPr lang="en-US" smtClean="0"/>
              <a:t>34</a:t>
            </a:fld>
            <a:endParaRPr lang="en-US"/>
          </a:p>
        </p:txBody>
      </p:sp>
    </p:spTree>
    <p:extLst>
      <p:ext uri="{BB962C8B-B14F-4D97-AF65-F5344CB8AC3E}">
        <p14:creationId xmlns:p14="http://schemas.microsoft.com/office/powerpoint/2010/main" val="376686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3E9475-3FD0-EF45-BAE9-234064E66D9B}" type="slidenum">
              <a:rPr lang="en-US" smtClean="0"/>
              <a:t>4</a:t>
            </a:fld>
            <a:endParaRPr lang="en-US"/>
          </a:p>
        </p:txBody>
      </p:sp>
    </p:spTree>
    <p:extLst>
      <p:ext uri="{BB962C8B-B14F-4D97-AF65-F5344CB8AC3E}">
        <p14:creationId xmlns:p14="http://schemas.microsoft.com/office/powerpoint/2010/main" val="153517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Statistics is the study of variation. </a:t>
            </a:r>
          </a:p>
          <a:p>
            <a:pPr lvl="1" rtl="0" fontAlgn="base"/>
            <a:r>
              <a:rPr lang="en-US" sz="1200" b="0" i="0" u="none" strike="noStrike" kern="1200" dirty="0">
                <a:solidFill>
                  <a:schemeClr val="tx1"/>
                </a:solidFill>
                <a:effectLst/>
                <a:latin typeface="+mn-lt"/>
                <a:ea typeface="+mn-ea"/>
                <a:cs typeface="+mn-cs"/>
              </a:rPr>
              <a:t>We use variation in data to represent variation in world; try to find out about the DGP.</a:t>
            </a:r>
          </a:p>
          <a:p>
            <a:endParaRPr lang="en-US" dirty="0"/>
          </a:p>
        </p:txBody>
      </p:sp>
      <p:sp>
        <p:nvSpPr>
          <p:cNvPr id="4" name="Slide Number Placeholder 3"/>
          <p:cNvSpPr>
            <a:spLocks noGrp="1"/>
          </p:cNvSpPr>
          <p:nvPr>
            <p:ph type="sldNum" sz="quarter" idx="10"/>
          </p:nvPr>
        </p:nvSpPr>
        <p:spPr/>
        <p:txBody>
          <a:bodyPr/>
          <a:lstStyle/>
          <a:p>
            <a:fld id="{F33E9475-3FD0-EF45-BAE9-234064E66D9B}" type="slidenum">
              <a:rPr lang="en-US" smtClean="0"/>
              <a:t>5</a:t>
            </a:fld>
            <a:endParaRPr lang="en-US"/>
          </a:p>
        </p:txBody>
      </p:sp>
    </p:spTree>
    <p:extLst>
      <p:ext uri="{BB962C8B-B14F-4D97-AF65-F5344CB8AC3E}">
        <p14:creationId xmlns:p14="http://schemas.microsoft.com/office/powerpoint/2010/main" val="257085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students to gesture.</a:t>
            </a:r>
          </a:p>
        </p:txBody>
      </p:sp>
      <p:sp>
        <p:nvSpPr>
          <p:cNvPr id="4" name="Slide Number Placeholder 3"/>
          <p:cNvSpPr>
            <a:spLocks noGrp="1"/>
          </p:cNvSpPr>
          <p:nvPr>
            <p:ph type="sldNum" sz="quarter" idx="10"/>
          </p:nvPr>
        </p:nvSpPr>
        <p:spPr/>
        <p:txBody>
          <a:bodyPr/>
          <a:lstStyle/>
          <a:p>
            <a:fld id="{F33E9475-3FD0-EF45-BAE9-234064E66D9B}" type="slidenum">
              <a:rPr lang="en-US" smtClean="0"/>
              <a:t>6</a:t>
            </a:fld>
            <a:endParaRPr lang="en-US"/>
          </a:p>
        </p:txBody>
      </p:sp>
    </p:spTree>
    <p:extLst>
      <p:ext uri="{BB962C8B-B14F-4D97-AF65-F5344CB8AC3E}">
        <p14:creationId xmlns:p14="http://schemas.microsoft.com/office/powerpoint/2010/main" val="139068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Where, exactly, does the empty model minimize error?</a:t>
            </a:r>
          </a:p>
          <a:p>
            <a:r>
              <a:rPr lang="en-US"/>
              <a:t>https://www.polleverywhere.com/multiple_choice_polls/NoP0uAdWglqs3E95q47CD</a:t>
            </a:r>
          </a:p>
        </p:txBody>
      </p:sp>
      <p:sp>
        <p:nvSpPr>
          <p:cNvPr id="4" name="Slide Number Placeholder 3"/>
          <p:cNvSpPr>
            <a:spLocks noGrp="1"/>
          </p:cNvSpPr>
          <p:nvPr>
            <p:ph type="sldNum" sz="quarter" idx="5"/>
          </p:nvPr>
        </p:nvSpPr>
        <p:spPr/>
        <p:txBody>
          <a:bodyPr/>
          <a:lstStyle/>
          <a:p>
            <a:fld id="{F33E9475-3FD0-EF45-BAE9-234064E66D9B}" type="slidenum">
              <a:rPr lang="en-US" smtClean="0"/>
              <a:t>7</a:t>
            </a:fld>
            <a:endParaRPr lang="en-US"/>
          </a:p>
        </p:txBody>
      </p:sp>
    </p:spTree>
    <p:extLst>
      <p:ext uri="{BB962C8B-B14F-4D97-AF65-F5344CB8AC3E}">
        <p14:creationId xmlns:p14="http://schemas.microsoft.com/office/powerpoint/2010/main" val="222919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9D6FE0-2038-0340-B831-6C4F0AA9B2CF}" type="slidenum">
              <a:rPr lang="en-US" smtClean="0"/>
              <a:t>8</a:t>
            </a:fld>
            <a:endParaRPr lang="en-US"/>
          </a:p>
        </p:txBody>
      </p:sp>
    </p:spTree>
    <p:extLst>
      <p:ext uri="{BB962C8B-B14F-4D97-AF65-F5344CB8AC3E}">
        <p14:creationId xmlns:p14="http://schemas.microsoft.com/office/powerpoint/2010/main" val="258560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the students to gesture.</a:t>
            </a:r>
          </a:p>
        </p:txBody>
      </p:sp>
      <p:sp>
        <p:nvSpPr>
          <p:cNvPr id="4" name="Slide Number Placeholder 3"/>
          <p:cNvSpPr>
            <a:spLocks noGrp="1"/>
          </p:cNvSpPr>
          <p:nvPr>
            <p:ph type="sldNum" sz="quarter" idx="10"/>
          </p:nvPr>
        </p:nvSpPr>
        <p:spPr/>
        <p:txBody>
          <a:bodyPr/>
          <a:lstStyle/>
          <a:p>
            <a:fld id="{F33E9475-3FD0-EF45-BAE9-234064E66D9B}" type="slidenum">
              <a:rPr lang="en-US" smtClean="0"/>
              <a:t>9</a:t>
            </a:fld>
            <a:endParaRPr lang="en-US"/>
          </a:p>
        </p:txBody>
      </p:sp>
    </p:spTree>
    <p:extLst>
      <p:ext uri="{BB962C8B-B14F-4D97-AF65-F5344CB8AC3E}">
        <p14:creationId xmlns:p14="http://schemas.microsoft.com/office/powerpoint/2010/main" val="4115483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3C4E33-66AA-A543-B4EE-D804180F9FD0}" type="datetimeFigureOut">
              <a:rPr lang="en-US" smtClean="0"/>
              <a:t>7/23/19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3C4E33-66AA-A543-B4EE-D804180F9FD0}" type="datetimeFigureOut">
              <a:rPr lang="en-US" smtClean="0"/>
              <a:t>7/23/19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3C4E33-66AA-A543-B4EE-D804180F9FD0}" type="datetimeFigureOut">
              <a:rPr lang="en-US" smtClean="0"/>
              <a:t>7/23/19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3C4E33-66AA-A543-B4EE-D804180F9FD0}" type="datetimeFigureOut">
              <a:rPr lang="en-US" smtClean="0"/>
              <a:t>7/23/19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3C4E33-66AA-A543-B4EE-D804180F9FD0}" type="datetimeFigureOut">
              <a:rPr lang="en-US" smtClean="0"/>
              <a:t>7/23/19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48268-B2FC-E644-AAE1-FCDE9FB376B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3C4E33-66AA-A543-B4EE-D804180F9FD0}" type="datetimeFigureOut">
              <a:rPr lang="en-US" smtClean="0"/>
              <a:t>7/23/19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48268-B2FC-E644-AAE1-FCDE9FB376BD}" type="slidenum">
              <a:rPr lang="en-US" smtClean="0"/>
              <a:t>‹#›</a:t>
            </a:fld>
            <a:endParaRPr lang="en-US"/>
          </a:p>
        </p:txBody>
      </p:sp>
    </p:spTree>
    <p:extLst>
      <p:ext uri="{BB962C8B-B14F-4D97-AF65-F5344CB8AC3E}">
        <p14:creationId xmlns:p14="http://schemas.microsoft.com/office/powerpoint/2010/main" val="3803347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019E-0DE3-0647-9353-933A258C65F1}"/>
              </a:ext>
            </a:extLst>
          </p:cNvPr>
          <p:cNvSpPr>
            <a:spLocks noGrp="1"/>
          </p:cNvSpPr>
          <p:nvPr>
            <p:ph type="title"/>
          </p:nvPr>
        </p:nvSpPr>
        <p:spPr/>
        <p:txBody>
          <a:bodyPr/>
          <a:lstStyle/>
          <a:p>
            <a:r>
              <a:rPr lang="en-US" dirty="0"/>
              <a:t>Getting started…</a:t>
            </a:r>
          </a:p>
        </p:txBody>
      </p:sp>
      <p:sp>
        <p:nvSpPr>
          <p:cNvPr id="4" name="Content Placeholder 3">
            <a:extLst>
              <a:ext uri="{FF2B5EF4-FFF2-40B4-BE49-F238E27FC236}">
                <a16:creationId xmlns:a16="http://schemas.microsoft.com/office/drawing/2014/main" id="{8B08E297-B95F-604F-A154-3C47FF9731C4}"/>
              </a:ext>
            </a:extLst>
          </p:cNvPr>
          <p:cNvSpPr>
            <a:spLocks noGrp="1"/>
          </p:cNvSpPr>
          <p:nvPr>
            <p:ph idx="1"/>
          </p:nvPr>
        </p:nvSpPr>
        <p:spPr>
          <a:xfrm>
            <a:off x="628650" y="1624907"/>
            <a:ext cx="7886700" cy="4351338"/>
          </a:xfrm>
        </p:spPr>
        <p:txBody>
          <a:bodyPr/>
          <a:lstStyle/>
          <a:p>
            <a:r>
              <a:rPr lang="en-US" dirty="0"/>
              <a:t>Please sit in </a:t>
            </a:r>
            <a:r>
              <a:rPr lang="en-US" b="1" dirty="0"/>
              <a:t>rows A through J only</a:t>
            </a:r>
          </a:p>
          <a:p>
            <a:r>
              <a:rPr lang="en-US" dirty="0"/>
              <a:t>Form a group with 3-5 students and sit with your group</a:t>
            </a:r>
          </a:p>
          <a:p>
            <a:r>
              <a:rPr lang="en-US" dirty="0"/>
              <a:t>Learn each others’ names</a:t>
            </a:r>
          </a:p>
          <a:p>
            <a:r>
              <a:rPr lang="en-US" dirty="0"/>
              <a:t>Thanks!</a:t>
            </a:r>
          </a:p>
        </p:txBody>
      </p:sp>
      <p:sp>
        <p:nvSpPr>
          <p:cNvPr id="8" name="Title 1">
            <a:extLst>
              <a:ext uri="{FF2B5EF4-FFF2-40B4-BE49-F238E27FC236}">
                <a16:creationId xmlns:a16="http://schemas.microsoft.com/office/drawing/2014/main" id="{B02A0253-2B2A-1745-BB66-900082CF071A}"/>
              </a:ext>
            </a:extLst>
          </p:cNvPr>
          <p:cNvSpPr txBox="1">
            <a:spLocks/>
          </p:cNvSpPr>
          <p:nvPr/>
        </p:nvSpPr>
        <p:spPr>
          <a:xfrm>
            <a:off x="550014" y="470940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err="1">
                <a:solidFill>
                  <a:schemeClr val="accent2"/>
                </a:solidFill>
              </a:rPr>
              <a:t>bit.ly</a:t>
            </a:r>
            <a:r>
              <a:rPr lang="en-US" sz="4800" dirty="0">
                <a:solidFill>
                  <a:schemeClr val="accent2"/>
                </a:solidFill>
              </a:rPr>
              <a:t>/100Aclass</a:t>
            </a:r>
          </a:p>
        </p:txBody>
      </p:sp>
      <p:pic>
        <p:nvPicPr>
          <p:cNvPr id="3" name="Picture 2">
            <a:extLst>
              <a:ext uri="{FF2B5EF4-FFF2-40B4-BE49-F238E27FC236}">
                <a16:creationId xmlns:a16="http://schemas.microsoft.com/office/drawing/2014/main" id="{C37CEB13-AE92-4845-9B39-AD42051E407F}"/>
              </a:ext>
            </a:extLst>
          </p:cNvPr>
          <p:cNvPicPr>
            <a:picLocks noChangeAspect="1"/>
          </p:cNvPicPr>
          <p:nvPr/>
        </p:nvPicPr>
        <p:blipFill>
          <a:blip r:embed="rId3"/>
          <a:stretch>
            <a:fillRect/>
          </a:stretch>
        </p:blipFill>
        <p:spPr>
          <a:xfrm>
            <a:off x="1449324" y="4363558"/>
            <a:ext cx="3633796" cy="781266"/>
          </a:xfrm>
          <a:prstGeom prst="rect">
            <a:avLst/>
          </a:prstGeom>
        </p:spPr>
      </p:pic>
      <p:sp>
        <p:nvSpPr>
          <p:cNvPr id="5" name="Rectangle 4">
            <a:extLst>
              <a:ext uri="{FF2B5EF4-FFF2-40B4-BE49-F238E27FC236}">
                <a16:creationId xmlns:a16="http://schemas.microsoft.com/office/drawing/2014/main" id="{57D34B5A-BBEE-674B-B1BE-9F9DEED33F61}"/>
              </a:ext>
            </a:extLst>
          </p:cNvPr>
          <p:cNvSpPr/>
          <p:nvPr/>
        </p:nvSpPr>
        <p:spPr>
          <a:xfrm>
            <a:off x="5083120" y="4430559"/>
            <a:ext cx="2752726" cy="646331"/>
          </a:xfrm>
          <a:prstGeom prst="rect">
            <a:avLst/>
          </a:prstGeom>
          <a:noFill/>
        </p:spPr>
        <p:txBody>
          <a:bodyPr wrap="square" lIns="91440" tIns="45720" rIns="91440" bIns="45720">
            <a:spAutoFit/>
          </a:bodyPr>
          <a:lstStyle/>
          <a:p>
            <a:pPr algn="ctr"/>
            <a:r>
              <a:rPr lang="en-US" sz="3600" b="0" cap="none" spc="0" dirty="0">
                <a:ln w="0"/>
                <a:effectLst>
                  <a:reflection blurRad="6350" stA="53000" endA="300" endPos="35500" dir="5400000" sy="-90000" algn="bl" rotWithShape="0"/>
                </a:effectLst>
              </a:rPr>
              <a:t>Ask For Me!</a:t>
            </a:r>
          </a:p>
        </p:txBody>
      </p:sp>
      <p:sp>
        <p:nvSpPr>
          <p:cNvPr id="7" name="Rectangle 6">
            <a:extLst>
              <a:ext uri="{FF2B5EF4-FFF2-40B4-BE49-F238E27FC236}">
                <a16:creationId xmlns:a16="http://schemas.microsoft.com/office/drawing/2014/main" id="{3984B0B9-5035-AB43-820A-950F363F7902}"/>
              </a:ext>
            </a:extLst>
          </p:cNvPr>
          <p:cNvSpPr/>
          <p:nvPr/>
        </p:nvSpPr>
        <p:spPr>
          <a:xfrm>
            <a:off x="1270908" y="4229746"/>
            <a:ext cx="6544706" cy="23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6127B5-1C9B-D844-BCAE-CD331286BA60}"/>
              </a:ext>
            </a:extLst>
          </p:cNvPr>
          <p:cNvPicPr>
            <a:picLocks noChangeAspect="1"/>
          </p:cNvPicPr>
          <p:nvPr/>
        </p:nvPicPr>
        <p:blipFill>
          <a:blip r:embed="rId4"/>
          <a:stretch>
            <a:fillRect/>
          </a:stretch>
        </p:blipFill>
        <p:spPr>
          <a:xfrm>
            <a:off x="4193469" y="5698052"/>
            <a:ext cx="757061" cy="590150"/>
          </a:xfrm>
          <a:prstGeom prst="rect">
            <a:avLst/>
          </a:prstGeom>
        </p:spPr>
      </p:pic>
    </p:spTree>
    <p:extLst>
      <p:ext uri="{BB962C8B-B14F-4D97-AF65-F5344CB8AC3E}">
        <p14:creationId xmlns:p14="http://schemas.microsoft.com/office/powerpoint/2010/main" val="800242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9873" b="27002"/>
          <a:stretch/>
        </p:blipFill>
        <p:spPr>
          <a:xfrm>
            <a:off x="2136937" y="1875461"/>
            <a:ext cx="4267726" cy="2686939"/>
          </a:xfrm>
          <a:prstGeom prst="rect">
            <a:avLst/>
          </a:prstGeom>
        </p:spPr>
      </p:pic>
      <p:sp>
        <p:nvSpPr>
          <p:cNvPr id="15" name="TextBox 14"/>
          <p:cNvSpPr txBox="1"/>
          <p:nvPr/>
        </p:nvSpPr>
        <p:spPr>
          <a:xfrm>
            <a:off x="4761339" y="2670717"/>
            <a:ext cx="1494320" cy="461665"/>
          </a:xfrm>
          <a:prstGeom prst="rect">
            <a:avLst/>
          </a:prstGeom>
          <a:noFill/>
        </p:spPr>
        <p:txBody>
          <a:bodyPr wrap="none" rtlCol="0">
            <a:spAutoFit/>
          </a:bodyPr>
          <a:lstStyle/>
          <a:p>
            <a:r>
              <a:rPr lang="en-US" sz="2400" b="1">
                <a:solidFill>
                  <a:schemeClr val="accent2"/>
                </a:solidFill>
              </a:rPr>
              <a:t>measured</a:t>
            </a:r>
          </a:p>
        </p:txBody>
      </p:sp>
      <p:sp>
        <p:nvSpPr>
          <p:cNvPr id="16" name="TextBox 15"/>
          <p:cNvSpPr txBox="1"/>
          <p:nvPr/>
        </p:nvSpPr>
        <p:spPr>
          <a:xfrm>
            <a:off x="4576918" y="3882681"/>
            <a:ext cx="1827744" cy="461665"/>
          </a:xfrm>
          <a:prstGeom prst="rect">
            <a:avLst/>
          </a:prstGeom>
          <a:noFill/>
        </p:spPr>
        <p:txBody>
          <a:bodyPr wrap="none" rtlCol="0">
            <a:spAutoFit/>
          </a:bodyPr>
          <a:lstStyle/>
          <a:p>
            <a:r>
              <a:rPr lang="en-US" sz="2400" b="1" dirty="0">
                <a:solidFill>
                  <a:schemeClr val="accent2"/>
                </a:solidFill>
              </a:rPr>
              <a:t>unmeasured</a:t>
            </a:r>
          </a:p>
        </p:txBody>
      </p:sp>
      <p:sp>
        <p:nvSpPr>
          <p:cNvPr id="12" name="Title 1"/>
          <p:cNvSpPr>
            <a:spLocks noGrp="1"/>
          </p:cNvSpPr>
          <p:nvPr>
            <p:ph type="title"/>
          </p:nvPr>
        </p:nvSpPr>
        <p:spPr>
          <a:xfrm>
            <a:off x="817989" y="4752836"/>
            <a:ext cx="7886700" cy="1325563"/>
          </a:xfrm>
        </p:spPr>
        <p:txBody>
          <a:bodyPr>
            <a:normAutofit/>
          </a:bodyPr>
          <a:lstStyle/>
          <a:p>
            <a:r>
              <a:rPr lang="en-US" sz="4000" dirty="0"/>
              <a:t>How should we interpret sum of squares from the empty model?</a:t>
            </a:r>
          </a:p>
        </p:txBody>
      </p:sp>
      <p:sp>
        <p:nvSpPr>
          <p:cNvPr id="10" name="Title 1">
            <a:extLst>
              <a:ext uri="{FF2B5EF4-FFF2-40B4-BE49-F238E27FC236}">
                <a16:creationId xmlns:a16="http://schemas.microsoft.com/office/drawing/2014/main" id="{2C309CB7-BE41-6E4A-9E9C-B8E9EAFA9B15}"/>
              </a:ext>
            </a:extLst>
          </p:cNvPr>
          <p:cNvSpPr txBox="1">
            <a:spLocks/>
          </p:cNvSpPr>
          <p:nvPr/>
        </p:nvSpPr>
        <p:spPr>
          <a:xfrm>
            <a:off x="568067" y="411713"/>
            <a:ext cx="7594864" cy="83225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2"/>
                </a:solidFill>
              </a:rPr>
              <a:t>DATA = MODEL + </a:t>
            </a:r>
            <a:r>
              <a:rPr lang="en-US" sz="4000" dirty="0">
                <a:solidFill>
                  <a:schemeClr val="accent1"/>
                </a:solidFill>
              </a:rPr>
              <a:t>ERROR</a:t>
            </a:r>
            <a:endParaRPr lang="en-US" sz="2800" dirty="0">
              <a:solidFill>
                <a:schemeClr val="accent1"/>
              </a:solidFill>
            </a:endParaRPr>
          </a:p>
        </p:txBody>
      </p:sp>
      <p:cxnSp>
        <p:nvCxnSpPr>
          <p:cNvPr id="5" name="Straight Arrow Connector 4">
            <a:extLst>
              <a:ext uri="{FF2B5EF4-FFF2-40B4-BE49-F238E27FC236}">
                <a16:creationId xmlns:a16="http://schemas.microsoft.com/office/drawing/2014/main" id="{520B69E8-3C5C-BD48-B834-66A55CD190F1}"/>
              </a:ext>
            </a:extLst>
          </p:cNvPr>
          <p:cNvCxnSpPr>
            <a:cxnSpLocks/>
          </p:cNvCxnSpPr>
          <p:nvPr/>
        </p:nvCxnSpPr>
        <p:spPr>
          <a:xfrm>
            <a:off x="4195482" y="954741"/>
            <a:ext cx="833718" cy="141194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827024C-8232-BC4E-A1A1-1411C9F5B6B7}"/>
              </a:ext>
            </a:extLst>
          </p:cNvPr>
          <p:cNvCxnSpPr>
            <a:cxnSpLocks/>
          </p:cNvCxnSpPr>
          <p:nvPr/>
        </p:nvCxnSpPr>
        <p:spPr>
          <a:xfrm flipH="1">
            <a:off x="5862918" y="961137"/>
            <a:ext cx="310427" cy="270349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6743D8F-5778-984D-B716-64594412BAB7}"/>
              </a:ext>
            </a:extLst>
          </p:cNvPr>
          <p:cNvPicPr>
            <a:picLocks noChangeAspect="1"/>
          </p:cNvPicPr>
          <p:nvPr/>
        </p:nvPicPr>
        <p:blipFill>
          <a:blip r:embed="rId4"/>
          <a:stretch>
            <a:fillRect/>
          </a:stretch>
        </p:blipFill>
        <p:spPr>
          <a:xfrm>
            <a:off x="8000347" y="5438700"/>
            <a:ext cx="457200" cy="482600"/>
          </a:xfrm>
          <a:prstGeom prst="rect">
            <a:avLst/>
          </a:prstGeom>
        </p:spPr>
      </p:pic>
    </p:spTree>
    <p:extLst>
      <p:ext uri="{BB962C8B-B14F-4D97-AF65-F5344CB8AC3E}">
        <p14:creationId xmlns:p14="http://schemas.microsoft.com/office/powerpoint/2010/main" val="131878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40AD7-53C6-E94D-BE3B-B40D140455C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2A1445E-09B0-AB48-8AE1-DADB0AAA8C10}"/>
              </a:ext>
            </a:extLst>
          </p:cNvPr>
          <p:cNvSpPr>
            <a:spLocks noGrp="1"/>
          </p:cNvSpPr>
          <p:nvPr>
            <p:ph type="subTitle" idx="1"/>
          </p:nvPr>
        </p:nvSpPr>
        <p:spPr/>
        <p:txBody>
          <a:bodyPr/>
          <a:lstStyle/>
          <a:p>
            <a:endParaRPr lang="en-US"/>
          </a:p>
        </p:txBody>
      </p:sp>
      <p:pic>
        <p:nvPicPr>
          <p:cNvPr id="5" name="slide.url=https://www.polleverywhere.com/multiple_choice_polls/hC26DV14MWkZPbEzfACzT">
            <a:extLst>
              <a:ext uri="{FF2B5EF4-FFF2-40B4-BE49-F238E27FC236}">
                <a16:creationId xmlns:a16="http://schemas.microsoft.com/office/drawing/2014/main" id="{DEF103C1-7BC9-3E4C-8BA4-61243690DCBD}"/>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097755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235074"/>
          </a:xfrm>
        </p:spPr>
        <p:txBody>
          <a:bodyPr>
            <a:normAutofit/>
          </a:bodyPr>
          <a:lstStyle/>
          <a:p>
            <a:r>
              <a:rPr lang="en-US" sz="4000" dirty="0"/>
              <a:t>SS from Empty Model Quantifies Total Error</a:t>
            </a:r>
          </a:p>
        </p:txBody>
      </p:sp>
      <p:sp>
        <p:nvSpPr>
          <p:cNvPr id="4" name="TextBox 3"/>
          <p:cNvSpPr txBox="1"/>
          <p:nvPr/>
        </p:nvSpPr>
        <p:spPr>
          <a:xfrm>
            <a:off x="1659766" y="5107880"/>
            <a:ext cx="3450116" cy="954107"/>
          </a:xfrm>
          <a:prstGeom prst="rect">
            <a:avLst/>
          </a:prstGeom>
          <a:noFill/>
        </p:spPr>
        <p:txBody>
          <a:bodyPr wrap="square" rtlCol="0">
            <a:spAutoFit/>
          </a:bodyPr>
          <a:lstStyle/>
          <a:p>
            <a:r>
              <a:rPr lang="en-US" sz="2800" b="1" dirty="0"/>
              <a:t>Total</a:t>
            </a:r>
          </a:p>
          <a:p>
            <a:r>
              <a:rPr lang="en-US" sz="2800" b="1" dirty="0"/>
              <a:t>Variation in Outcome</a:t>
            </a:r>
          </a:p>
        </p:txBody>
      </p:sp>
      <p:cxnSp>
        <p:nvCxnSpPr>
          <p:cNvPr id="9" name="Straight Arrow Connector 8"/>
          <p:cNvCxnSpPr>
            <a:cxnSpLocks/>
          </p:cNvCxnSpPr>
          <p:nvPr/>
        </p:nvCxnSpPr>
        <p:spPr>
          <a:xfrm flipV="1">
            <a:off x="2796988" y="4787153"/>
            <a:ext cx="457200" cy="753036"/>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28650" y="1568713"/>
            <a:ext cx="4889008" cy="584775"/>
          </a:xfrm>
          <a:prstGeom prst="rect">
            <a:avLst/>
          </a:prstGeom>
        </p:spPr>
        <p:txBody>
          <a:bodyPr wrap="square">
            <a:spAutoFit/>
          </a:bodyPr>
          <a:lstStyle/>
          <a:p>
            <a:r>
              <a:rPr lang="en-US" sz="3200" b="1" dirty="0">
                <a:solidFill>
                  <a:schemeClr val="accent2"/>
                </a:solidFill>
              </a:rPr>
              <a:t>DATA = MODEL + ERROR</a:t>
            </a:r>
            <a:endParaRPr lang="en-US" sz="2000" b="1" i="1" dirty="0"/>
          </a:p>
        </p:txBody>
      </p:sp>
      <p:sp>
        <p:nvSpPr>
          <p:cNvPr id="8" name="Rectangle 7">
            <a:extLst>
              <a:ext uri="{FF2B5EF4-FFF2-40B4-BE49-F238E27FC236}">
                <a16:creationId xmlns:a16="http://schemas.microsoft.com/office/drawing/2014/main" id="{58EFAD44-479D-084A-BB58-9DD8D2B44B8A}"/>
              </a:ext>
            </a:extLst>
          </p:cNvPr>
          <p:cNvSpPr/>
          <p:nvPr/>
        </p:nvSpPr>
        <p:spPr>
          <a:xfrm>
            <a:off x="2406048" y="3815880"/>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4" name="TextBox 13">
            <a:extLst>
              <a:ext uri="{FF2B5EF4-FFF2-40B4-BE49-F238E27FC236}">
                <a16:creationId xmlns:a16="http://schemas.microsoft.com/office/drawing/2014/main" id="{8352ABF7-5C44-2A43-BE69-C7C975C90085}"/>
              </a:ext>
            </a:extLst>
          </p:cNvPr>
          <p:cNvSpPr txBox="1"/>
          <p:nvPr/>
        </p:nvSpPr>
        <p:spPr>
          <a:xfrm>
            <a:off x="1442663" y="3958078"/>
            <a:ext cx="856325" cy="707886"/>
          </a:xfrm>
          <a:prstGeom prst="rect">
            <a:avLst/>
          </a:prstGeom>
          <a:noFill/>
        </p:spPr>
        <p:txBody>
          <a:bodyPr wrap="none" rtlCol="0">
            <a:spAutoFit/>
          </a:bodyPr>
          <a:lstStyle/>
          <a:p>
            <a:r>
              <a:rPr lang="en-US" sz="2000" b="1" dirty="0"/>
              <a:t>Empty</a:t>
            </a:r>
          </a:p>
          <a:p>
            <a:r>
              <a:rPr lang="en-US" sz="2000" b="1" dirty="0"/>
              <a:t>Model</a:t>
            </a:r>
          </a:p>
        </p:txBody>
      </p:sp>
    </p:spTree>
    <p:extLst>
      <p:ext uri="{BB962C8B-B14F-4D97-AF65-F5344CB8AC3E}">
        <p14:creationId xmlns:p14="http://schemas.microsoft.com/office/powerpoint/2010/main" val="1665003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Complex Models Explain Error</a:t>
            </a:r>
          </a:p>
        </p:txBody>
      </p:sp>
      <p:sp>
        <p:nvSpPr>
          <p:cNvPr id="10" name="Rectangle 9"/>
          <p:cNvSpPr/>
          <p:nvPr/>
        </p:nvSpPr>
        <p:spPr>
          <a:xfrm>
            <a:off x="628650" y="1222325"/>
            <a:ext cx="4908588" cy="584775"/>
          </a:xfrm>
          <a:prstGeom prst="rect">
            <a:avLst/>
          </a:prstGeom>
        </p:spPr>
        <p:txBody>
          <a:bodyPr wrap="square">
            <a:spAutoFit/>
          </a:bodyPr>
          <a:lstStyle/>
          <a:p>
            <a:r>
              <a:rPr lang="en-US" sz="3200" b="1" dirty="0">
                <a:solidFill>
                  <a:schemeClr val="accent2"/>
                </a:solidFill>
              </a:rPr>
              <a:t>DATA = MODEL + ERROR</a:t>
            </a:r>
            <a:endParaRPr lang="en-US" sz="2000" b="1" i="1" dirty="0"/>
          </a:p>
        </p:txBody>
      </p:sp>
      <p:sp>
        <p:nvSpPr>
          <p:cNvPr id="13" name="TextBox 12"/>
          <p:cNvSpPr txBox="1"/>
          <p:nvPr/>
        </p:nvSpPr>
        <p:spPr>
          <a:xfrm>
            <a:off x="6290558" y="1663687"/>
            <a:ext cx="1782796" cy="830997"/>
          </a:xfrm>
          <a:prstGeom prst="rect">
            <a:avLst/>
          </a:prstGeom>
          <a:noFill/>
        </p:spPr>
        <p:txBody>
          <a:bodyPr wrap="none" rtlCol="0">
            <a:spAutoFit/>
          </a:bodyPr>
          <a:lstStyle/>
          <a:p>
            <a:r>
              <a:rPr lang="en-US" sz="2400" b="1" dirty="0"/>
              <a:t>Unexplained</a:t>
            </a:r>
          </a:p>
          <a:p>
            <a:r>
              <a:rPr lang="en-US" sz="2400" b="1" dirty="0"/>
              <a:t>Variation</a:t>
            </a:r>
          </a:p>
        </p:txBody>
      </p:sp>
      <p:sp>
        <p:nvSpPr>
          <p:cNvPr id="14" name="Rectangle 13"/>
          <p:cNvSpPr/>
          <p:nvPr/>
        </p:nvSpPr>
        <p:spPr>
          <a:xfrm>
            <a:off x="628650" y="6073272"/>
            <a:ext cx="8043497" cy="461665"/>
          </a:xfrm>
          <a:prstGeom prst="rect">
            <a:avLst/>
          </a:prstGeom>
        </p:spPr>
        <p:txBody>
          <a:bodyPr wrap="square">
            <a:spAutoFit/>
          </a:bodyPr>
          <a:lstStyle/>
          <a:p>
            <a:r>
              <a:rPr lang="en-US" sz="2400" b="1" dirty="0">
                <a:solidFill>
                  <a:schemeClr val="accent1"/>
                </a:solidFill>
              </a:rPr>
              <a:t>Total Variation = Explained Variation + Unexplained Variation</a:t>
            </a:r>
            <a:endParaRPr lang="en-US" sz="1600" b="1" i="1" dirty="0">
              <a:solidFill>
                <a:schemeClr val="accent1"/>
              </a:solidFill>
            </a:endParaRPr>
          </a:p>
        </p:txBody>
      </p:sp>
      <p:sp>
        <p:nvSpPr>
          <p:cNvPr id="11" name="Rectangle 10">
            <a:extLst>
              <a:ext uri="{FF2B5EF4-FFF2-40B4-BE49-F238E27FC236}">
                <a16:creationId xmlns:a16="http://schemas.microsoft.com/office/drawing/2014/main" id="{2EF77394-9573-CC40-82C2-92E01E5BEF24}"/>
              </a:ext>
            </a:extLst>
          </p:cNvPr>
          <p:cNvSpPr/>
          <p:nvPr/>
        </p:nvSpPr>
        <p:spPr>
          <a:xfrm>
            <a:off x="2422391" y="3880917"/>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2" name="Rectangle 11">
            <a:extLst>
              <a:ext uri="{FF2B5EF4-FFF2-40B4-BE49-F238E27FC236}">
                <a16:creationId xmlns:a16="http://schemas.microsoft.com/office/drawing/2014/main" id="{DE80C589-3089-F34F-A9AD-523F86145D77}"/>
              </a:ext>
            </a:extLst>
          </p:cNvPr>
          <p:cNvSpPr/>
          <p:nvPr/>
        </p:nvSpPr>
        <p:spPr>
          <a:xfrm>
            <a:off x="2422391" y="2869506"/>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5" name="Rectangle 14">
            <a:extLst>
              <a:ext uri="{FF2B5EF4-FFF2-40B4-BE49-F238E27FC236}">
                <a16:creationId xmlns:a16="http://schemas.microsoft.com/office/drawing/2014/main" id="{A3E16599-6B94-C248-A4DF-D834E9B3AE0B}"/>
              </a:ext>
            </a:extLst>
          </p:cNvPr>
          <p:cNvSpPr/>
          <p:nvPr/>
        </p:nvSpPr>
        <p:spPr>
          <a:xfrm>
            <a:off x="3875634" y="2869506"/>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6" name="TextBox 15">
            <a:extLst>
              <a:ext uri="{FF2B5EF4-FFF2-40B4-BE49-F238E27FC236}">
                <a16:creationId xmlns:a16="http://schemas.microsoft.com/office/drawing/2014/main" id="{1EF899C7-99A7-964F-B13E-A6267A5BC2B3}"/>
              </a:ext>
            </a:extLst>
          </p:cNvPr>
          <p:cNvSpPr txBox="1"/>
          <p:nvPr/>
        </p:nvSpPr>
        <p:spPr>
          <a:xfrm>
            <a:off x="1459006" y="4023115"/>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17" name="TextBox 16">
            <a:extLst>
              <a:ext uri="{FF2B5EF4-FFF2-40B4-BE49-F238E27FC236}">
                <a16:creationId xmlns:a16="http://schemas.microsoft.com/office/drawing/2014/main" id="{C399148B-141B-0244-A926-BE7E44D19610}"/>
              </a:ext>
            </a:extLst>
          </p:cNvPr>
          <p:cNvSpPr txBox="1"/>
          <p:nvPr/>
        </p:nvSpPr>
        <p:spPr>
          <a:xfrm>
            <a:off x="1459006" y="3010706"/>
            <a:ext cx="856325" cy="707886"/>
          </a:xfrm>
          <a:prstGeom prst="rect">
            <a:avLst/>
          </a:prstGeom>
          <a:noFill/>
        </p:spPr>
        <p:txBody>
          <a:bodyPr wrap="none" rtlCol="0">
            <a:spAutoFit/>
          </a:bodyPr>
          <a:lstStyle/>
          <a:p>
            <a:r>
              <a:rPr lang="en-US" sz="2000" b="1" dirty="0"/>
              <a:t>Group</a:t>
            </a:r>
          </a:p>
          <a:p>
            <a:r>
              <a:rPr lang="en-US" sz="2000" b="1" dirty="0"/>
              <a:t>Model</a:t>
            </a:r>
          </a:p>
        </p:txBody>
      </p:sp>
      <p:cxnSp>
        <p:nvCxnSpPr>
          <p:cNvPr id="19" name="Straight Arrow Connector 18">
            <a:extLst>
              <a:ext uri="{FF2B5EF4-FFF2-40B4-BE49-F238E27FC236}">
                <a16:creationId xmlns:a16="http://schemas.microsoft.com/office/drawing/2014/main" id="{EB039827-940D-B044-8D14-D8B981C49D13}"/>
              </a:ext>
            </a:extLst>
          </p:cNvPr>
          <p:cNvCxnSpPr>
            <a:cxnSpLocks/>
          </p:cNvCxnSpPr>
          <p:nvPr/>
        </p:nvCxnSpPr>
        <p:spPr>
          <a:xfrm flipH="1">
            <a:off x="6442958" y="2412449"/>
            <a:ext cx="506032" cy="688191"/>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A1476C-4578-694B-B760-D58E53C64E33}"/>
              </a:ext>
            </a:extLst>
          </p:cNvPr>
          <p:cNvSpPr txBox="1"/>
          <p:nvPr/>
        </p:nvSpPr>
        <p:spPr>
          <a:xfrm>
            <a:off x="1659766" y="5107880"/>
            <a:ext cx="3450116" cy="954107"/>
          </a:xfrm>
          <a:prstGeom prst="rect">
            <a:avLst/>
          </a:prstGeom>
          <a:noFill/>
        </p:spPr>
        <p:txBody>
          <a:bodyPr wrap="square" rtlCol="0">
            <a:spAutoFit/>
          </a:bodyPr>
          <a:lstStyle/>
          <a:p>
            <a:r>
              <a:rPr lang="en-US" sz="2800" b="1" dirty="0"/>
              <a:t>Total</a:t>
            </a:r>
          </a:p>
          <a:p>
            <a:r>
              <a:rPr lang="en-US" sz="2800" b="1" dirty="0"/>
              <a:t>Variation in Outcome</a:t>
            </a:r>
          </a:p>
        </p:txBody>
      </p:sp>
      <p:cxnSp>
        <p:nvCxnSpPr>
          <p:cNvPr id="21" name="Straight Arrow Connector 20">
            <a:extLst>
              <a:ext uri="{FF2B5EF4-FFF2-40B4-BE49-F238E27FC236}">
                <a16:creationId xmlns:a16="http://schemas.microsoft.com/office/drawing/2014/main" id="{AC696B92-70CC-2B4B-A07D-CB2A9D82B00F}"/>
              </a:ext>
            </a:extLst>
          </p:cNvPr>
          <p:cNvCxnSpPr>
            <a:cxnSpLocks/>
          </p:cNvCxnSpPr>
          <p:nvPr/>
        </p:nvCxnSpPr>
        <p:spPr>
          <a:xfrm flipV="1">
            <a:off x="2796988" y="4881282"/>
            <a:ext cx="403412" cy="658907"/>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E82606-BF52-954E-8679-21E6A4D9A38A}"/>
              </a:ext>
            </a:extLst>
          </p:cNvPr>
          <p:cNvSpPr txBox="1"/>
          <p:nvPr/>
        </p:nvSpPr>
        <p:spPr>
          <a:xfrm>
            <a:off x="2332702" y="1666974"/>
            <a:ext cx="1446230" cy="830997"/>
          </a:xfrm>
          <a:prstGeom prst="rect">
            <a:avLst/>
          </a:prstGeom>
          <a:noFill/>
        </p:spPr>
        <p:txBody>
          <a:bodyPr wrap="none" rtlCol="0">
            <a:spAutoFit/>
          </a:bodyPr>
          <a:lstStyle/>
          <a:p>
            <a:r>
              <a:rPr lang="en-US" sz="2400" b="1" dirty="0"/>
              <a:t>Explained</a:t>
            </a:r>
          </a:p>
          <a:p>
            <a:r>
              <a:rPr lang="en-US" sz="2400" b="1" dirty="0"/>
              <a:t>Variation</a:t>
            </a:r>
          </a:p>
        </p:txBody>
      </p:sp>
      <p:cxnSp>
        <p:nvCxnSpPr>
          <p:cNvPr id="9" name="Straight Arrow Connector 8"/>
          <p:cNvCxnSpPr>
            <a:cxnSpLocks/>
            <a:stCxn id="22" idx="2"/>
          </p:cNvCxnSpPr>
          <p:nvPr/>
        </p:nvCxnSpPr>
        <p:spPr>
          <a:xfrm>
            <a:off x="3055817" y="2497971"/>
            <a:ext cx="329008" cy="512735"/>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0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it means to “explain”</a:t>
            </a:r>
          </a:p>
        </p:txBody>
      </p:sp>
      <p:pic>
        <p:nvPicPr>
          <p:cNvPr id="3" name="Picture 2"/>
          <p:cNvPicPr>
            <a:picLocks noChangeAspect="1"/>
          </p:cNvPicPr>
          <p:nvPr/>
        </p:nvPicPr>
        <p:blipFill>
          <a:blip r:embed="rId3"/>
          <a:stretch>
            <a:fillRect/>
          </a:stretch>
        </p:blipFill>
        <p:spPr>
          <a:xfrm>
            <a:off x="4106636" y="1690689"/>
            <a:ext cx="4146777" cy="2596243"/>
          </a:xfrm>
          <a:prstGeom prst="rect">
            <a:avLst/>
          </a:prstGeom>
        </p:spPr>
      </p:pic>
      <p:pic>
        <p:nvPicPr>
          <p:cNvPr id="4" name="Picture 3"/>
          <p:cNvPicPr>
            <a:picLocks noChangeAspect="1"/>
          </p:cNvPicPr>
          <p:nvPr/>
        </p:nvPicPr>
        <p:blipFill>
          <a:blip r:embed="rId4"/>
          <a:stretch>
            <a:fillRect/>
          </a:stretch>
        </p:blipFill>
        <p:spPr>
          <a:xfrm>
            <a:off x="443861" y="3306978"/>
            <a:ext cx="4128139" cy="2594224"/>
          </a:xfrm>
          <a:prstGeom prst="rect">
            <a:avLst/>
          </a:prstGeom>
        </p:spPr>
      </p:pic>
      <p:sp>
        <p:nvSpPr>
          <p:cNvPr id="5" name="Rectangle 4"/>
          <p:cNvSpPr/>
          <p:nvPr/>
        </p:nvSpPr>
        <p:spPr>
          <a:xfrm>
            <a:off x="628650" y="1690689"/>
            <a:ext cx="3054361" cy="1200329"/>
          </a:xfrm>
          <a:prstGeom prst="rect">
            <a:avLst/>
          </a:prstGeom>
        </p:spPr>
        <p:txBody>
          <a:bodyPr wrap="square">
            <a:spAutoFit/>
          </a:bodyPr>
          <a:lstStyle/>
          <a:p>
            <a:r>
              <a:rPr lang="en-US" sz="3600" b="1" dirty="0">
                <a:solidFill>
                  <a:schemeClr val="accent2"/>
                </a:solidFill>
              </a:rPr>
              <a:t>From intuitive idea</a:t>
            </a:r>
            <a:r>
              <a:rPr lang="mr-IN" sz="3600" b="1" dirty="0">
                <a:solidFill>
                  <a:schemeClr val="accent2"/>
                </a:solidFill>
              </a:rPr>
              <a:t>…</a:t>
            </a:r>
            <a:endParaRPr lang="en-US" sz="2400" b="1" i="1" dirty="0"/>
          </a:p>
        </p:txBody>
      </p:sp>
      <p:sp>
        <p:nvSpPr>
          <p:cNvPr id="6" name="Rectangle 5"/>
          <p:cNvSpPr/>
          <p:nvPr/>
        </p:nvSpPr>
        <p:spPr>
          <a:xfrm>
            <a:off x="5166101" y="4505791"/>
            <a:ext cx="3349249" cy="1323439"/>
          </a:xfrm>
          <a:prstGeom prst="rect">
            <a:avLst/>
          </a:prstGeom>
        </p:spPr>
        <p:txBody>
          <a:bodyPr wrap="square">
            <a:spAutoFit/>
          </a:bodyPr>
          <a:lstStyle/>
          <a:p>
            <a:r>
              <a:rPr lang="en-US" sz="4000" b="1" dirty="0">
                <a:solidFill>
                  <a:schemeClr val="accent2"/>
                </a:solidFill>
              </a:rPr>
              <a:t>to quantitative one</a:t>
            </a:r>
            <a:r>
              <a:rPr lang="mr-IN" sz="4000" b="1" dirty="0">
                <a:solidFill>
                  <a:schemeClr val="accent2"/>
                </a:solidFill>
              </a:rPr>
              <a:t>…</a:t>
            </a:r>
            <a:endParaRPr lang="en-US" sz="2800" b="1" i="1" dirty="0"/>
          </a:p>
        </p:txBody>
      </p:sp>
      <p:cxnSp>
        <p:nvCxnSpPr>
          <p:cNvPr id="8" name="Straight Arrow Connector 7"/>
          <p:cNvCxnSpPr/>
          <p:nvPr/>
        </p:nvCxnSpPr>
        <p:spPr>
          <a:xfrm>
            <a:off x="3445329" y="2220686"/>
            <a:ext cx="661307" cy="2122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 idx="3"/>
          </p:cNvCxnSpPr>
          <p:nvPr/>
        </p:nvCxnSpPr>
        <p:spPr>
          <a:xfrm flipH="1" flipV="1">
            <a:off x="4572000" y="4604090"/>
            <a:ext cx="594101" cy="26133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22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Error in the Two-Group Model</a:t>
            </a:r>
          </a:p>
        </p:txBody>
      </p:sp>
      <p:sp>
        <p:nvSpPr>
          <p:cNvPr id="10" name="Rectangle 9"/>
          <p:cNvSpPr/>
          <p:nvPr/>
        </p:nvSpPr>
        <p:spPr>
          <a:xfrm>
            <a:off x="628650" y="1509015"/>
            <a:ext cx="4385113" cy="1077218"/>
          </a:xfrm>
          <a:prstGeom prst="rect">
            <a:avLst/>
          </a:prstGeom>
        </p:spPr>
        <p:txBody>
          <a:bodyPr wrap="square">
            <a:spAutoFit/>
          </a:bodyPr>
          <a:lstStyle/>
          <a:p>
            <a:r>
              <a:rPr lang="en-US" sz="3200" b="1" dirty="0">
                <a:solidFill>
                  <a:schemeClr val="accent2"/>
                </a:solidFill>
              </a:rPr>
              <a:t>DATA = </a:t>
            </a:r>
          </a:p>
          <a:p>
            <a:r>
              <a:rPr lang="en-US" sz="3200" b="1" dirty="0">
                <a:solidFill>
                  <a:schemeClr val="accent2"/>
                </a:solidFill>
              </a:rPr>
              <a:t>MODEL + ERROR</a:t>
            </a:r>
            <a:endParaRPr lang="en-US" sz="2000" b="1" i="1" dirty="0"/>
          </a:p>
        </p:txBody>
      </p:sp>
      <p:sp>
        <p:nvSpPr>
          <p:cNvPr id="17" name="TextBox 16"/>
          <p:cNvSpPr txBox="1"/>
          <p:nvPr/>
        </p:nvSpPr>
        <p:spPr>
          <a:xfrm>
            <a:off x="682171" y="2548472"/>
            <a:ext cx="3249386" cy="923330"/>
          </a:xfrm>
          <a:prstGeom prst="rect">
            <a:avLst/>
          </a:prstGeom>
          <a:noFill/>
        </p:spPr>
        <p:txBody>
          <a:bodyPr wrap="square" rtlCol="0">
            <a:spAutoFit/>
          </a:bodyPr>
          <a:lstStyle/>
          <a:p>
            <a:pPr marL="285750" indent="-285750">
              <a:buFont typeface="Arial" charset="0"/>
              <a:buChar char="•"/>
            </a:pPr>
            <a:r>
              <a:rPr lang="en-US" dirty="0"/>
              <a:t>Total error is unchanged</a:t>
            </a:r>
          </a:p>
          <a:p>
            <a:pPr marL="285750" indent="-285750">
              <a:buFont typeface="Arial" charset="0"/>
              <a:buChar char="•"/>
            </a:pPr>
            <a:r>
              <a:rPr lang="en-US" dirty="0"/>
              <a:t>Reducing unexplained error increases explained error</a:t>
            </a:r>
          </a:p>
        </p:txBody>
      </p:sp>
      <p:grpSp>
        <p:nvGrpSpPr>
          <p:cNvPr id="2" name="Group 1">
            <a:extLst>
              <a:ext uri="{FF2B5EF4-FFF2-40B4-BE49-F238E27FC236}">
                <a16:creationId xmlns:a16="http://schemas.microsoft.com/office/drawing/2014/main" id="{D042FFE6-4791-0747-B31A-46057699FAC0}"/>
              </a:ext>
            </a:extLst>
          </p:cNvPr>
          <p:cNvGrpSpPr/>
          <p:nvPr/>
        </p:nvGrpSpPr>
        <p:grpSpPr>
          <a:xfrm>
            <a:off x="4540553" y="3881106"/>
            <a:ext cx="4143166" cy="2572985"/>
            <a:chOff x="4490357" y="1811679"/>
            <a:chExt cx="4143166" cy="2572985"/>
          </a:xfrm>
        </p:grpSpPr>
        <p:pic>
          <p:nvPicPr>
            <p:cNvPr id="4" name="Picture 3"/>
            <p:cNvPicPr>
              <a:picLocks noChangeAspect="1"/>
            </p:cNvPicPr>
            <p:nvPr/>
          </p:nvPicPr>
          <p:blipFill>
            <a:blip r:embed="rId3"/>
            <a:stretch>
              <a:fillRect/>
            </a:stretch>
          </p:blipFill>
          <p:spPr>
            <a:xfrm>
              <a:off x="4490357" y="1811679"/>
              <a:ext cx="4143166" cy="2572985"/>
            </a:xfrm>
            <a:prstGeom prst="rect">
              <a:avLst/>
            </a:prstGeom>
          </p:spPr>
        </p:pic>
        <p:cxnSp>
          <p:nvCxnSpPr>
            <p:cNvPr id="21" name="Straight Arrow Connector 20"/>
            <p:cNvCxnSpPr/>
            <p:nvPr/>
          </p:nvCxnSpPr>
          <p:spPr>
            <a:xfrm>
              <a:off x="6106886" y="2752046"/>
              <a:ext cx="408214"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585858" y="3345318"/>
              <a:ext cx="908956"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26E7E06-F17B-AA4C-8792-B2A19D36058C}"/>
              </a:ext>
            </a:extLst>
          </p:cNvPr>
          <p:cNvGrpSpPr/>
          <p:nvPr/>
        </p:nvGrpSpPr>
        <p:grpSpPr>
          <a:xfrm>
            <a:off x="4539156" y="1333944"/>
            <a:ext cx="4128139" cy="2594224"/>
            <a:chOff x="4505384" y="4142219"/>
            <a:chExt cx="4128139" cy="2594224"/>
          </a:xfrm>
        </p:grpSpPr>
        <p:pic>
          <p:nvPicPr>
            <p:cNvPr id="5" name="Picture 4"/>
            <p:cNvPicPr>
              <a:picLocks noChangeAspect="1"/>
            </p:cNvPicPr>
            <p:nvPr/>
          </p:nvPicPr>
          <p:blipFill>
            <a:blip r:embed="rId4"/>
            <a:stretch>
              <a:fillRect/>
            </a:stretch>
          </p:blipFill>
          <p:spPr>
            <a:xfrm>
              <a:off x="4505384" y="4142219"/>
              <a:ext cx="4128139" cy="2594224"/>
            </a:xfrm>
            <a:prstGeom prst="rect">
              <a:avLst/>
            </a:prstGeom>
          </p:spPr>
        </p:pic>
        <p:cxnSp>
          <p:nvCxnSpPr>
            <p:cNvPr id="22" name="Straight Arrow Connector 21"/>
            <p:cNvCxnSpPr/>
            <p:nvPr/>
          </p:nvCxnSpPr>
          <p:spPr>
            <a:xfrm>
              <a:off x="5638800" y="4798560"/>
              <a:ext cx="288471"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226629" y="5685746"/>
              <a:ext cx="533400"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6760029" y="6012318"/>
              <a:ext cx="587828"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987144" y="5054375"/>
              <a:ext cx="587828" cy="0"/>
            </a:xfrm>
            <a:prstGeom prst="straightConnector1">
              <a:avLst/>
            </a:prstGeom>
            <a:ln w="25400">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0280401D-64AC-104D-BE14-E9F0197350D8}"/>
              </a:ext>
            </a:extLst>
          </p:cNvPr>
          <p:cNvSpPr/>
          <p:nvPr/>
        </p:nvSpPr>
        <p:spPr>
          <a:xfrm>
            <a:off x="553101" y="4910326"/>
            <a:ext cx="3800034"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Total</a:t>
            </a:r>
          </a:p>
        </p:txBody>
      </p:sp>
      <p:sp>
        <p:nvSpPr>
          <p:cNvPr id="15" name="Rectangle 14">
            <a:extLst>
              <a:ext uri="{FF2B5EF4-FFF2-40B4-BE49-F238E27FC236}">
                <a16:creationId xmlns:a16="http://schemas.microsoft.com/office/drawing/2014/main" id="{4F0E68E4-4900-254E-A7A3-9D63DE3B98A4}"/>
              </a:ext>
            </a:extLst>
          </p:cNvPr>
          <p:cNvSpPr/>
          <p:nvPr/>
        </p:nvSpPr>
        <p:spPr>
          <a:xfrm>
            <a:off x="553102" y="3898915"/>
            <a:ext cx="1087470"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 Model</a:t>
            </a:r>
          </a:p>
          <a:p>
            <a:pPr algn="ctr"/>
            <a:r>
              <a:rPr lang="en-US" sz="1400" dirty="0"/>
              <a:t>(explained)</a:t>
            </a:r>
            <a:endParaRPr lang="en-US" dirty="0"/>
          </a:p>
        </p:txBody>
      </p:sp>
      <p:sp>
        <p:nvSpPr>
          <p:cNvPr id="18" name="Rectangle 17">
            <a:extLst>
              <a:ext uri="{FF2B5EF4-FFF2-40B4-BE49-F238E27FC236}">
                <a16:creationId xmlns:a16="http://schemas.microsoft.com/office/drawing/2014/main" id="{2D215A71-FB89-F240-906F-BC1D68D00B1F}"/>
              </a:ext>
            </a:extLst>
          </p:cNvPr>
          <p:cNvSpPr/>
          <p:nvPr/>
        </p:nvSpPr>
        <p:spPr>
          <a:xfrm>
            <a:off x="1637415" y="3898915"/>
            <a:ext cx="2719431"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SS Error (unexplained)</a:t>
            </a:r>
          </a:p>
        </p:txBody>
      </p:sp>
    </p:spTree>
    <p:extLst>
      <p:ext uri="{BB962C8B-B14F-4D97-AF65-F5344CB8AC3E}">
        <p14:creationId xmlns:p14="http://schemas.microsoft.com/office/powerpoint/2010/main" val="820591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Explaining Error as Model Comparison</a:t>
            </a:r>
          </a:p>
        </p:txBody>
      </p:sp>
      <p:sp>
        <p:nvSpPr>
          <p:cNvPr id="10" name="Rectangle 9"/>
          <p:cNvSpPr/>
          <p:nvPr/>
        </p:nvSpPr>
        <p:spPr>
          <a:xfrm>
            <a:off x="2222807" y="4686889"/>
            <a:ext cx="3955979" cy="523220"/>
          </a:xfrm>
          <a:prstGeom prst="rect">
            <a:avLst/>
          </a:prstGeom>
        </p:spPr>
        <p:txBody>
          <a:bodyPr wrap="square">
            <a:spAutoFit/>
          </a:bodyPr>
          <a:lstStyle/>
          <a:p>
            <a:r>
              <a:rPr lang="en-US" sz="2800" b="1" dirty="0">
                <a:solidFill>
                  <a:schemeClr val="accent1"/>
                </a:solidFill>
              </a:rPr>
              <a:t>DATA = </a:t>
            </a:r>
            <a:r>
              <a:rPr lang="en-US" sz="2800" b="1" dirty="0">
                <a:solidFill>
                  <a:schemeClr val="accent2"/>
                </a:solidFill>
              </a:rPr>
              <a:t>MEAN</a:t>
            </a:r>
            <a:r>
              <a:rPr lang="en-US" sz="2800" b="1" dirty="0">
                <a:solidFill>
                  <a:schemeClr val="accent1"/>
                </a:solidFill>
              </a:rPr>
              <a:t> + ERROR</a:t>
            </a:r>
            <a:endParaRPr lang="en-US" b="1" i="1" dirty="0">
              <a:solidFill>
                <a:schemeClr val="accent1"/>
              </a:solidFill>
            </a:endParaRPr>
          </a:p>
        </p:txBody>
      </p:sp>
      <p:sp>
        <p:nvSpPr>
          <p:cNvPr id="15" name="Rectangle 14"/>
          <p:cNvSpPr/>
          <p:nvPr/>
        </p:nvSpPr>
        <p:spPr>
          <a:xfrm>
            <a:off x="2222807" y="1804963"/>
            <a:ext cx="4070416" cy="523220"/>
          </a:xfrm>
          <a:prstGeom prst="rect">
            <a:avLst/>
          </a:prstGeom>
        </p:spPr>
        <p:txBody>
          <a:bodyPr wrap="square">
            <a:spAutoFit/>
          </a:bodyPr>
          <a:lstStyle/>
          <a:p>
            <a:r>
              <a:rPr lang="en-US" sz="2800" b="1" dirty="0">
                <a:solidFill>
                  <a:schemeClr val="accent1"/>
                </a:solidFill>
              </a:rPr>
              <a:t>DATA = </a:t>
            </a:r>
            <a:r>
              <a:rPr lang="en-US" sz="2800" b="1" dirty="0">
                <a:solidFill>
                  <a:schemeClr val="accent2"/>
                </a:solidFill>
              </a:rPr>
              <a:t>GROUP</a:t>
            </a:r>
            <a:r>
              <a:rPr lang="en-US" sz="2800" b="1" dirty="0">
                <a:solidFill>
                  <a:schemeClr val="accent1"/>
                </a:solidFill>
              </a:rPr>
              <a:t> + ERROR</a:t>
            </a:r>
            <a:endParaRPr lang="en-US" b="1" i="1" dirty="0">
              <a:solidFill>
                <a:schemeClr val="accent1"/>
              </a:solidFill>
            </a:endParaRPr>
          </a:p>
        </p:txBody>
      </p:sp>
      <p:sp>
        <p:nvSpPr>
          <p:cNvPr id="18" name="Rectangle 17"/>
          <p:cNvSpPr/>
          <p:nvPr/>
        </p:nvSpPr>
        <p:spPr>
          <a:xfrm>
            <a:off x="1205118" y="5230614"/>
            <a:ext cx="6632595" cy="1077218"/>
          </a:xfrm>
          <a:prstGeom prst="rect">
            <a:avLst/>
          </a:prstGeom>
        </p:spPr>
        <p:txBody>
          <a:bodyPr wrap="square">
            <a:spAutoFit/>
          </a:bodyPr>
          <a:lstStyle/>
          <a:p>
            <a:r>
              <a:rPr lang="en-US" sz="3200" b="1" dirty="0">
                <a:solidFill>
                  <a:schemeClr val="accent2"/>
                </a:solidFill>
              </a:rPr>
              <a:t>How much is error reduced in the GROUP model vs. the EMPTY model?</a:t>
            </a:r>
            <a:endParaRPr lang="en-US" sz="2000" b="1" i="1" dirty="0"/>
          </a:p>
        </p:txBody>
      </p:sp>
      <p:sp>
        <p:nvSpPr>
          <p:cNvPr id="8" name="Rectangle 7">
            <a:extLst>
              <a:ext uri="{FF2B5EF4-FFF2-40B4-BE49-F238E27FC236}">
                <a16:creationId xmlns:a16="http://schemas.microsoft.com/office/drawing/2014/main" id="{5D989085-BE2C-4E4F-AF67-0DD00C508040}"/>
              </a:ext>
            </a:extLst>
          </p:cNvPr>
          <p:cNvSpPr/>
          <p:nvPr/>
        </p:nvSpPr>
        <p:spPr>
          <a:xfrm>
            <a:off x="2329867" y="349119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1" name="Rectangle 10">
            <a:extLst>
              <a:ext uri="{FF2B5EF4-FFF2-40B4-BE49-F238E27FC236}">
                <a16:creationId xmlns:a16="http://schemas.microsoft.com/office/drawing/2014/main" id="{43AE5F8B-7CA4-6B42-AC7E-154149E1F59F}"/>
              </a:ext>
            </a:extLst>
          </p:cNvPr>
          <p:cNvSpPr/>
          <p:nvPr/>
        </p:nvSpPr>
        <p:spPr>
          <a:xfrm>
            <a:off x="2329867" y="247978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2" name="Rectangle 11">
            <a:extLst>
              <a:ext uri="{FF2B5EF4-FFF2-40B4-BE49-F238E27FC236}">
                <a16:creationId xmlns:a16="http://schemas.microsoft.com/office/drawing/2014/main" id="{24686FE4-8FA6-BC47-B0A0-1DA7BFFD2183}"/>
              </a:ext>
            </a:extLst>
          </p:cNvPr>
          <p:cNvSpPr/>
          <p:nvPr/>
        </p:nvSpPr>
        <p:spPr>
          <a:xfrm>
            <a:off x="3783110" y="247978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3" name="TextBox 12">
            <a:extLst>
              <a:ext uri="{FF2B5EF4-FFF2-40B4-BE49-F238E27FC236}">
                <a16:creationId xmlns:a16="http://schemas.microsoft.com/office/drawing/2014/main" id="{C68BEC85-2E3D-A942-A4A4-D6597E40DED5}"/>
              </a:ext>
            </a:extLst>
          </p:cNvPr>
          <p:cNvSpPr txBox="1"/>
          <p:nvPr/>
        </p:nvSpPr>
        <p:spPr>
          <a:xfrm>
            <a:off x="1366482" y="363339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14" name="TextBox 13">
            <a:extLst>
              <a:ext uri="{FF2B5EF4-FFF2-40B4-BE49-F238E27FC236}">
                <a16:creationId xmlns:a16="http://schemas.microsoft.com/office/drawing/2014/main" id="{5A575980-7AA1-D942-A53F-28D34AB8B8F2}"/>
              </a:ext>
            </a:extLst>
          </p:cNvPr>
          <p:cNvSpPr txBox="1"/>
          <p:nvPr/>
        </p:nvSpPr>
        <p:spPr>
          <a:xfrm>
            <a:off x="1366482" y="2620988"/>
            <a:ext cx="856325" cy="707886"/>
          </a:xfrm>
          <a:prstGeom prst="rect">
            <a:avLst/>
          </a:prstGeom>
          <a:noFill/>
        </p:spPr>
        <p:txBody>
          <a:bodyPr wrap="none" rtlCol="0">
            <a:spAutoFit/>
          </a:bodyPr>
          <a:lstStyle/>
          <a:p>
            <a:r>
              <a:rPr lang="en-US" sz="2000" b="1" dirty="0"/>
              <a:t>Group</a:t>
            </a:r>
          </a:p>
          <a:p>
            <a:r>
              <a:rPr lang="en-US" sz="2000" b="1" dirty="0"/>
              <a:t>Model</a:t>
            </a:r>
          </a:p>
        </p:txBody>
      </p:sp>
    </p:spTree>
    <p:extLst>
      <p:ext uri="{BB962C8B-B14F-4D97-AF65-F5344CB8AC3E}">
        <p14:creationId xmlns:p14="http://schemas.microsoft.com/office/powerpoint/2010/main" val="137546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Explaining Error as Model Comparison</a:t>
            </a:r>
          </a:p>
        </p:txBody>
      </p:sp>
      <p:sp>
        <p:nvSpPr>
          <p:cNvPr id="10" name="Rectangle 9"/>
          <p:cNvSpPr/>
          <p:nvPr/>
        </p:nvSpPr>
        <p:spPr>
          <a:xfrm>
            <a:off x="2222807" y="4686889"/>
            <a:ext cx="3955979" cy="523220"/>
          </a:xfrm>
          <a:prstGeom prst="rect">
            <a:avLst/>
          </a:prstGeom>
        </p:spPr>
        <p:txBody>
          <a:bodyPr wrap="square">
            <a:spAutoFit/>
          </a:bodyPr>
          <a:lstStyle/>
          <a:p>
            <a:r>
              <a:rPr lang="en-US" sz="2800" b="1" dirty="0">
                <a:solidFill>
                  <a:schemeClr val="accent1"/>
                </a:solidFill>
              </a:rPr>
              <a:t>DATA = </a:t>
            </a:r>
            <a:r>
              <a:rPr lang="en-US" sz="2800" b="1" dirty="0">
                <a:solidFill>
                  <a:schemeClr val="accent2"/>
                </a:solidFill>
              </a:rPr>
              <a:t>MEAN</a:t>
            </a:r>
            <a:r>
              <a:rPr lang="en-US" sz="2800" b="1" dirty="0">
                <a:solidFill>
                  <a:schemeClr val="accent1"/>
                </a:solidFill>
              </a:rPr>
              <a:t> + ERROR</a:t>
            </a:r>
            <a:endParaRPr lang="en-US" b="1" i="1" dirty="0">
              <a:solidFill>
                <a:schemeClr val="accent1"/>
              </a:solidFill>
            </a:endParaRPr>
          </a:p>
        </p:txBody>
      </p:sp>
      <p:sp>
        <p:nvSpPr>
          <p:cNvPr id="15" name="Rectangle 14"/>
          <p:cNvSpPr/>
          <p:nvPr/>
        </p:nvSpPr>
        <p:spPr>
          <a:xfrm>
            <a:off x="2222807" y="1804963"/>
            <a:ext cx="4070416" cy="523220"/>
          </a:xfrm>
          <a:prstGeom prst="rect">
            <a:avLst/>
          </a:prstGeom>
        </p:spPr>
        <p:txBody>
          <a:bodyPr wrap="square">
            <a:spAutoFit/>
          </a:bodyPr>
          <a:lstStyle/>
          <a:p>
            <a:r>
              <a:rPr lang="en-US" sz="2800" b="1" dirty="0">
                <a:solidFill>
                  <a:schemeClr val="accent1"/>
                </a:solidFill>
              </a:rPr>
              <a:t>DATA = </a:t>
            </a:r>
            <a:r>
              <a:rPr lang="en-US" sz="2800" b="1" dirty="0">
                <a:solidFill>
                  <a:schemeClr val="accent2"/>
                </a:solidFill>
              </a:rPr>
              <a:t>GROUP</a:t>
            </a:r>
            <a:r>
              <a:rPr lang="en-US" sz="2800" b="1" dirty="0">
                <a:solidFill>
                  <a:schemeClr val="accent1"/>
                </a:solidFill>
              </a:rPr>
              <a:t> + ERROR</a:t>
            </a:r>
            <a:endParaRPr lang="en-US" b="1" i="1" dirty="0">
              <a:solidFill>
                <a:schemeClr val="accent1"/>
              </a:solidFill>
            </a:endParaRPr>
          </a:p>
        </p:txBody>
      </p:sp>
      <p:sp>
        <p:nvSpPr>
          <p:cNvPr id="18" name="Rectangle 17"/>
          <p:cNvSpPr/>
          <p:nvPr/>
        </p:nvSpPr>
        <p:spPr>
          <a:xfrm>
            <a:off x="1205118" y="5230614"/>
            <a:ext cx="6632595" cy="1077218"/>
          </a:xfrm>
          <a:prstGeom prst="rect">
            <a:avLst/>
          </a:prstGeom>
        </p:spPr>
        <p:txBody>
          <a:bodyPr wrap="square">
            <a:spAutoFit/>
          </a:bodyPr>
          <a:lstStyle/>
          <a:p>
            <a:r>
              <a:rPr lang="en-US" sz="3200" b="1" dirty="0">
                <a:solidFill>
                  <a:schemeClr val="accent2"/>
                </a:solidFill>
              </a:rPr>
              <a:t>How much is error reduced in the GROUP model vs. the EMPTY model?</a:t>
            </a:r>
            <a:endParaRPr lang="en-US" sz="2000" b="1" i="1" dirty="0"/>
          </a:p>
        </p:txBody>
      </p:sp>
      <p:sp>
        <p:nvSpPr>
          <p:cNvPr id="8" name="Rectangle 7">
            <a:extLst>
              <a:ext uri="{FF2B5EF4-FFF2-40B4-BE49-F238E27FC236}">
                <a16:creationId xmlns:a16="http://schemas.microsoft.com/office/drawing/2014/main" id="{5D989085-BE2C-4E4F-AF67-0DD00C508040}"/>
              </a:ext>
            </a:extLst>
          </p:cNvPr>
          <p:cNvSpPr/>
          <p:nvPr/>
        </p:nvSpPr>
        <p:spPr>
          <a:xfrm>
            <a:off x="2329867" y="349119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1" name="Rectangle 10">
            <a:extLst>
              <a:ext uri="{FF2B5EF4-FFF2-40B4-BE49-F238E27FC236}">
                <a16:creationId xmlns:a16="http://schemas.microsoft.com/office/drawing/2014/main" id="{43AE5F8B-7CA4-6B42-AC7E-154149E1F59F}"/>
              </a:ext>
            </a:extLst>
          </p:cNvPr>
          <p:cNvSpPr/>
          <p:nvPr/>
        </p:nvSpPr>
        <p:spPr>
          <a:xfrm>
            <a:off x="2329867" y="247978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2" name="Rectangle 11">
            <a:extLst>
              <a:ext uri="{FF2B5EF4-FFF2-40B4-BE49-F238E27FC236}">
                <a16:creationId xmlns:a16="http://schemas.microsoft.com/office/drawing/2014/main" id="{24686FE4-8FA6-BC47-B0A0-1DA7BFFD2183}"/>
              </a:ext>
            </a:extLst>
          </p:cNvPr>
          <p:cNvSpPr/>
          <p:nvPr/>
        </p:nvSpPr>
        <p:spPr>
          <a:xfrm>
            <a:off x="3783110" y="247978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3" name="TextBox 12">
            <a:extLst>
              <a:ext uri="{FF2B5EF4-FFF2-40B4-BE49-F238E27FC236}">
                <a16:creationId xmlns:a16="http://schemas.microsoft.com/office/drawing/2014/main" id="{C68BEC85-2E3D-A942-A4A4-D6597E40DED5}"/>
              </a:ext>
            </a:extLst>
          </p:cNvPr>
          <p:cNvSpPr txBox="1"/>
          <p:nvPr/>
        </p:nvSpPr>
        <p:spPr>
          <a:xfrm>
            <a:off x="1366482" y="363339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14" name="TextBox 13">
            <a:extLst>
              <a:ext uri="{FF2B5EF4-FFF2-40B4-BE49-F238E27FC236}">
                <a16:creationId xmlns:a16="http://schemas.microsoft.com/office/drawing/2014/main" id="{5A575980-7AA1-D942-A53F-28D34AB8B8F2}"/>
              </a:ext>
            </a:extLst>
          </p:cNvPr>
          <p:cNvSpPr txBox="1"/>
          <p:nvPr/>
        </p:nvSpPr>
        <p:spPr>
          <a:xfrm>
            <a:off x="1366482" y="2620988"/>
            <a:ext cx="856325" cy="707886"/>
          </a:xfrm>
          <a:prstGeom prst="rect">
            <a:avLst/>
          </a:prstGeom>
          <a:noFill/>
        </p:spPr>
        <p:txBody>
          <a:bodyPr wrap="none" rtlCol="0">
            <a:spAutoFit/>
          </a:bodyPr>
          <a:lstStyle/>
          <a:p>
            <a:r>
              <a:rPr lang="en-US" sz="2000" b="1" dirty="0"/>
              <a:t>Group</a:t>
            </a:r>
          </a:p>
          <a:p>
            <a:r>
              <a:rPr lang="en-US" sz="2000" b="1" dirty="0"/>
              <a:t>Model</a:t>
            </a:r>
          </a:p>
        </p:txBody>
      </p:sp>
      <p:sp>
        <p:nvSpPr>
          <p:cNvPr id="16" name="TextBox 15">
            <a:extLst>
              <a:ext uri="{FF2B5EF4-FFF2-40B4-BE49-F238E27FC236}">
                <a16:creationId xmlns:a16="http://schemas.microsoft.com/office/drawing/2014/main" id="{4949A767-7E87-F24D-B50B-5C75A17D4F19}"/>
              </a:ext>
            </a:extLst>
          </p:cNvPr>
          <p:cNvSpPr txBox="1"/>
          <p:nvPr/>
        </p:nvSpPr>
        <p:spPr>
          <a:xfrm>
            <a:off x="746920" y="1822379"/>
            <a:ext cx="1311755" cy="707885"/>
          </a:xfrm>
          <a:prstGeom prst="rect">
            <a:avLst/>
          </a:prstGeom>
          <a:solidFill>
            <a:schemeClr val="accent2"/>
          </a:solidFill>
        </p:spPr>
        <p:txBody>
          <a:bodyPr wrap="square" rtlCol="0">
            <a:spAutoFit/>
          </a:bodyPr>
          <a:lstStyle/>
          <a:p>
            <a:r>
              <a:rPr lang="en-US" sz="2000" b="1" dirty="0">
                <a:solidFill>
                  <a:schemeClr val="bg1"/>
                </a:solidFill>
              </a:rPr>
              <a:t>Error Reduced</a:t>
            </a:r>
          </a:p>
        </p:txBody>
      </p:sp>
      <p:cxnSp>
        <p:nvCxnSpPr>
          <p:cNvPr id="17" name="Straight Arrow Connector 16">
            <a:extLst>
              <a:ext uri="{FF2B5EF4-FFF2-40B4-BE49-F238E27FC236}">
                <a16:creationId xmlns:a16="http://schemas.microsoft.com/office/drawing/2014/main" id="{CBD15B9F-E2A6-CB4C-A0A8-B8A6760A27B5}"/>
              </a:ext>
            </a:extLst>
          </p:cNvPr>
          <p:cNvCxnSpPr>
            <a:cxnSpLocks/>
          </p:cNvCxnSpPr>
          <p:nvPr/>
        </p:nvCxnSpPr>
        <p:spPr>
          <a:xfrm>
            <a:off x="2074631" y="2316465"/>
            <a:ext cx="587886" cy="427601"/>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31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Explaining Error as Model Comparison</a:t>
            </a:r>
          </a:p>
        </p:txBody>
      </p:sp>
      <p:sp>
        <p:nvSpPr>
          <p:cNvPr id="18" name="Rectangle 17"/>
          <p:cNvSpPr/>
          <p:nvPr/>
        </p:nvSpPr>
        <p:spPr>
          <a:xfrm>
            <a:off x="1003807" y="4214927"/>
            <a:ext cx="7136386" cy="1569660"/>
          </a:xfrm>
          <a:prstGeom prst="rect">
            <a:avLst/>
          </a:prstGeom>
        </p:spPr>
        <p:txBody>
          <a:bodyPr wrap="square">
            <a:spAutoFit/>
          </a:bodyPr>
          <a:lstStyle/>
          <a:p>
            <a:r>
              <a:rPr lang="en-US" sz="2400" b="1" dirty="0">
                <a:solidFill>
                  <a:schemeClr val="accent2"/>
                </a:solidFill>
              </a:rPr>
              <a:t>Empty model let us partition each score into model (mean) + error. Explanatory models let us reduce error. Now we can partition each score into error from the model, and error reduced from the empty model.</a:t>
            </a:r>
            <a:endParaRPr lang="en-US" sz="1600" b="1" i="1" dirty="0"/>
          </a:p>
        </p:txBody>
      </p:sp>
      <p:sp>
        <p:nvSpPr>
          <p:cNvPr id="8" name="Rectangle 7">
            <a:extLst>
              <a:ext uri="{FF2B5EF4-FFF2-40B4-BE49-F238E27FC236}">
                <a16:creationId xmlns:a16="http://schemas.microsoft.com/office/drawing/2014/main" id="{5D989085-BE2C-4E4F-AF67-0DD00C508040}"/>
              </a:ext>
            </a:extLst>
          </p:cNvPr>
          <p:cNvSpPr/>
          <p:nvPr/>
        </p:nvSpPr>
        <p:spPr>
          <a:xfrm>
            <a:off x="2276078" y="2805399"/>
            <a:ext cx="5078186" cy="930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Total</a:t>
            </a:r>
          </a:p>
        </p:txBody>
      </p:sp>
      <p:sp>
        <p:nvSpPr>
          <p:cNvPr id="11" name="Rectangle 10">
            <a:extLst>
              <a:ext uri="{FF2B5EF4-FFF2-40B4-BE49-F238E27FC236}">
                <a16:creationId xmlns:a16="http://schemas.microsoft.com/office/drawing/2014/main" id="{43AE5F8B-7CA4-6B42-AC7E-154149E1F59F}"/>
              </a:ext>
            </a:extLst>
          </p:cNvPr>
          <p:cNvSpPr/>
          <p:nvPr/>
        </p:nvSpPr>
        <p:spPr>
          <a:xfrm>
            <a:off x="2276078" y="1793988"/>
            <a:ext cx="1453243" cy="9307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SS Model</a:t>
            </a:r>
          </a:p>
        </p:txBody>
      </p:sp>
      <p:sp>
        <p:nvSpPr>
          <p:cNvPr id="12" name="Rectangle 11">
            <a:extLst>
              <a:ext uri="{FF2B5EF4-FFF2-40B4-BE49-F238E27FC236}">
                <a16:creationId xmlns:a16="http://schemas.microsoft.com/office/drawing/2014/main" id="{24686FE4-8FA6-BC47-B0A0-1DA7BFFD2183}"/>
              </a:ext>
            </a:extLst>
          </p:cNvPr>
          <p:cNvSpPr/>
          <p:nvPr/>
        </p:nvSpPr>
        <p:spPr>
          <a:xfrm>
            <a:off x="3729321" y="1793988"/>
            <a:ext cx="3624943" cy="9307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solidFill>
              </a:rPr>
              <a:t>SS Error</a:t>
            </a:r>
          </a:p>
        </p:txBody>
      </p:sp>
      <p:sp>
        <p:nvSpPr>
          <p:cNvPr id="13" name="TextBox 12">
            <a:extLst>
              <a:ext uri="{FF2B5EF4-FFF2-40B4-BE49-F238E27FC236}">
                <a16:creationId xmlns:a16="http://schemas.microsoft.com/office/drawing/2014/main" id="{C68BEC85-2E3D-A942-A4A4-D6597E40DED5}"/>
              </a:ext>
            </a:extLst>
          </p:cNvPr>
          <p:cNvSpPr txBox="1"/>
          <p:nvPr/>
        </p:nvSpPr>
        <p:spPr>
          <a:xfrm>
            <a:off x="1312693" y="2947597"/>
            <a:ext cx="856325" cy="707886"/>
          </a:xfrm>
          <a:prstGeom prst="rect">
            <a:avLst/>
          </a:prstGeom>
          <a:noFill/>
        </p:spPr>
        <p:txBody>
          <a:bodyPr wrap="none" rtlCol="0">
            <a:spAutoFit/>
          </a:bodyPr>
          <a:lstStyle/>
          <a:p>
            <a:r>
              <a:rPr lang="en-US" sz="2000" b="1" dirty="0"/>
              <a:t>Empty</a:t>
            </a:r>
          </a:p>
          <a:p>
            <a:r>
              <a:rPr lang="en-US" sz="2000" b="1" dirty="0"/>
              <a:t>Model</a:t>
            </a:r>
          </a:p>
        </p:txBody>
      </p:sp>
      <p:sp>
        <p:nvSpPr>
          <p:cNvPr id="14" name="TextBox 13">
            <a:extLst>
              <a:ext uri="{FF2B5EF4-FFF2-40B4-BE49-F238E27FC236}">
                <a16:creationId xmlns:a16="http://schemas.microsoft.com/office/drawing/2014/main" id="{5A575980-7AA1-D942-A53F-28D34AB8B8F2}"/>
              </a:ext>
            </a:extLst>
          </p:cNvPr>
          <p:cNvSpPr txBox="1"/>
          <p:nvPr/>
        </p:nvSpPr>
        <p:spPr>
          <a:xfrm>
            <a:off x="1312693" y="1935188"/>
            <a:ext cx="856325" cy="707886"/>
          </a:xfrm>
          <a:prstGeom prst="rect">
            <a:avLst/>
          </a:prstGeom>
          <a:noFill/>
        </p:spPr>
        <p:txBody>
          <a:bodyPr wrap="none" rtlCol="0">
            <a:spAutoFit/>
          </a:bodyPr>
          <a:lstStyle/>
          <a:p>
            <a:r>
              <a:rPr lang="en-US" sz="2000" b="1" dirty="0"/>
              <a:t>Group</a:t>
            </a:r>
          </a:p>
          <a:p>
            <a:r>
              <a:rPr lang="en-US" sz="2000" b="1" dirty="0"/>
              <a:t>Model</a:t>
            </a:r>
          </a:p>
        </p:txBody>
      </p:sp>
    </p:spTree>
    <p:extLst>
      <p:ext uri="{BB962C8B-B14F-4D97-AF65-F5344CB8AC3E}">
        <p14:creationId xmlns:p14="http://schemas.microsoft.com/office/powerpoint/2010/main" val="196798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ACC0-6978-E34A-A328-2931509EBAEA}"/>
              </a:ext>
            </a:extLst>
          </p:cNvPr>
          <p:cNvSpPr>
            <a:spLocks noGrp="1"/>
          </p:cNvSpPr>
          <p:nvPr>
            <p:ph type="title"/>
          </p:nvPr>
        </p:nvSpPr>
        <p:spPr/>
        <p:txBody>
          <a:bodyPr/>
          <a:lstStyle/>
          <a:p>
            <a:r>
              <a:rPr lang="en-US" dirty="0"/>
              <a:t>Digging into the Details</a:t>
            </a:r>
          </a:p>
        </p:txBody>
      </p:sp>
      <p:sp>
        <p:nvSpPr>
          <p:cNvPr id="3" name="Text Placeholder 2">
            <a:extLst>
              <a:ext uri="{FF2B5EF4-FFF2-40B4-BE49-F238E27FC236}">
                <a16:creationId xmlns:a16="http://schemas.microsoft.com/office/drawing/2014/main" id="{22DD55CB-8BC2-BB44-BFEF-0334A53B42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67259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039A-6F5F-8E4B-9341-E6490D3C7EEE}"/>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8F233773-AFD7-F14F-AD0A-4A4CD95B697E}"/>
              </a:ext>
            </a:extLst>
          </p:cNvPr>
          <p:cNvSpPr>
            <a:spLocks noGrp="1"/>
          </p:cNvSpPr>
          <p:nvPr>
            <p:ph idx="1"/>
          </p:nvPr>
        </p:nvSpPr>
        <p:spPr/>
        <p:txBody>
          <a:bodyPr>
            <a:normAutofit/>
          </a:bodyPr>
          <a:lstStyle/>
          <a:p>
            <a:r>
              <a:rPr lang="en-US" dirty="0"/>
              <a:t>Overview of explanatory models</a:t>
            </a:r>
          </a:p>
          <a:p>
            <a:r>
              <a:rPr lang="en-US" dirty="0"/>
              <a:t>Two-group model – specifying</a:t>
            </a:r>
          </a:p>
          <a:p>
            <a:r>
              <a:rPr lang="en-US" dirty="0"/>
              <a:t>Fitting, predict, </a:t>
            </a:r>
            <a:r>
              <a:rPr lang="en-US" dirty="0" err="1"/>
              <a:t>resid</a:t>
            </a:r>
            <a:r>
              <a:rPr lang="en-US" dirty="0"/>
              <a:t> (partitioning scores)</a:t>
            </a:r>
          </a:p>
          <a:p>
            <a:r>
              <a:rPr lang="en-US" dirty="0"/>
              <a:t>Comparing to empty model</a:t>
            </a:r>
          </a:p>
          <a:p>
            <a:endParaRPr lang="en-US" dirty="0"/>
          </a:p>
        </p:txBody>
      </p:sp>
    </p:spTree>
    <p:extLst>
      <p:ext uri="{BB962C8B-B14F-4D97-AF65-F5344CB8AC3E}">
        <p14:creationId xmlns:p14="http://schemas.microsoft.com/office/powerpoint/2010/main" val="283949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Digging into the details</a:t>
            </a:r>
          </a:p>
        </p:txBody>
      </p:sp>
      <p:sp>
        <p:nvSpPr>
          <p:cNvPr id="3" name="Content Placeholder 2"/>
          <p:cNvSpPr>
            <a:spLocks noGrp="1"/>
          </p:cNvSpPr>
          <p:nvPr>
            <p:ph idx="1"/>
          </p:nvPr>
        </p:nvSpPr>
        <p:spPr/>
        <p:txBody>
          <a:bodyPr/>
          <a:lstStyle/>
          <a:p>
            <a:r>
              <a:rPr lang="en-US" dirty="0"/>
              <a:t>Specifying the two-group model</a:t>
            </a:r>
          </a:p>
          <a:p>
            <a:r>
              <a:rPr lang="en-US" dirty="0"/>
              <a:t>Fitting the model</a:t>
            </a:r>
          </a:p>
          <a:p>
            <a:r>
              <a:rPr lang="en-US" dirty="0"/>
              <a:t>Partitioning error in scores</a:t>
            </a:r>
          </a:p>
          <a:p>
            <a:r>
              <a:rPr lang="en-US" dirty="0"/>
              <a:t>Partitioning aggregate error</a:t>
            </a:r>
          </a:p>
          <a:p>
            <a:pPr lvl="1"/>
            <a:r>
              <a:rPr lang="en-US" dirty="0"/>
              <a:t>Sum of Squares</a:t>
            </a:r>
          </a:p>
          <a:p>
            <a:pPr lvl="1"/>
            <a:r>
              <a:rPr lang="en-US" dirty="0"/>
              <a:t>PRE</a:t>
            </a:r>
          </a:p>
        </p:txBody>
      </p:sp>
      <p:sp>
        <p:nvSpPr>
          <p:cNvPr id="4" name="Rectangle 3"/>
          <p:cNvSpPr/>
          <p:nvPr/>
        </p:nvSpPr>
        <p:spPr>
          <a:xfrm>
            <a:off x="628650" y="4687510"/>
            <a:ext cx="6632595" cy="584775"/>
          </a:xfrm>
          <a:prstGeom prst="rect">
            <a:avLst/>
          </a:prstGeom>
        </p:spPr>
        <p:txBody>
          <a:bodyPr wrap="square">
            <a:spAutoFit/>
          </a:bodyPr>
          <a:lstStyle/>
          <a:p>
            <a:r>
              <a:rPr lang="en-US" sz="3200" b="1" dirty="0">
                <a:solidFill>
                  <a:schemeClr val="accent2"/>
                </a:solidFill>
              </a:rPr>
              <a:t>Let’s do this with a new data set</a:t>
            </a:r>
            <a:r>
              <a:rPr lang="mr-IN" sz="3200" b="1" dirty="0">
                <a:solidFill>
                  <a:schemeClr val="accent2"/>
                </a:solidFill>
              </a:rPr>
              <a:t>…</a:t>
            </a:r>
            <a:endParaRPr lang="en-US" sz="2000" b="1" i="1" dirty="0"/>
          </a:p>
        </p:txBody>
      </p:sp>
    </p:spTree>
    <p:extLst>
      <p:ext uri="{BB962C8B-B14F-4D97-AF65-F5344CB8AC3E}">
        <p14:creationId xmlns:p14="http://schemas.microsoft.com/office/powerpoint/2010/main" val="81569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82639" y="1690689"/>
            <a:ext cx="3951916" cy="40631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Hypothesis: Respectful instructions will create better medical adherence</a:t>
            </a:r>
          </a:p>
          <a:p>
            <a:r>
              <a:rPr lang="en-US" sz="3600" dirty="0">
                <a:solidFill>
                  <a:schemeClr val="accent2"/>
                </a:solidFill>
              </a:rPr>
              <a:t>(especially in adolescents)</a:t>
            </a:r>
            <a:endParaRPr lang="en-US" sz="3600" dirty="0">
              <a:solidFill>
                <a:schemeClr val="accent1"/>
              </a:solidFill>
            </a:endParaRPr>
          </a:p>
        </p:txBody>
      </p:sp>
      <p:pic>
        <p:nvPicPr>
          <p:cNvPr id="3" name="Shape 56"/>
          <p:cNvPicPr preferRelativeResize="0"/>
          <p:nvPr/>
        </p:nvPicPr>
        <p:blipFill>
          <a:blip r:embed="rId3">
            <a:alphaModFix/>
          </a:blip>
          <a:stretch>
            <a:fillRect/>
          </a:stretch>
        </p:blipFill>
        <p:spPr>
          <a:xfrm>
            <a:off x="4734555" y="1690689"/>
            <a:ext cx="3911424" cy="3911424"/>
          </a:xfrm>
          <a:prstGeom prst="rect">
            <a:avLst/>
          </a:prstGeom>
          <a:noFill/>
          <a:ln>
            <a:noFill/>
          </a:ln>
        </p:spPr>
      </p:pic>
      <p:sp>
        <p:nvSpPr>
          <p:cNvPr id="4" name="Title 3"/>
          <p:cNvSpPr>
            <a:spLocks noGrp="1"/>
          </p:cNvSpPr>
          <p:nvPr>
            <p:ph type="title"/>
          </p:nvPr>
        </p:nvSpPr>
        <p:spPr/>
        <p:txBody>
          <a:bodyPr/>
          <a:lstStyle/>
          <a:p>
            <a:r>
              <a:rPr lang="en-US" dirty="0"/>
              <a:t>Can Respect Improve </a:t>
            </a:r>
            <a:r>
              <a:rPr lang="en-US"/>
              <a:t>Medical Adherence?</a:t>
            </a:r>
          </a:p>
        </p:txBody>
      </p:sp>
      <p:sp>
        <p:nvSpPr>
          <p:cNvPr id="5" name="Text Placeholder 2"/>
          <p:cNvSpPr txBox="1">
            <a:spLocks/>
          </p:cNvSpPr>
          <p:nvPr/>
        </p:nvSpPr>
        <p:spPr>
          <a:xfrm>
            <a:off x="782639" y="5753854"/>
            <a:ext cx="8160883" cy="472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David S. Yeager</a:t>
            </a:r>
            <a:r>
              <a:rPr lang="en-US" sz="2400" baseline="30000" dirty="0"/>
              <a:t>,</a:t>
            </a:r>
            <a:r>
              <a:rPr lang="en-US" sz="2400" dirty="0"/>
              <a:t> Quinn </a:t>
            </a:r>
            <a:r>
              <a:rPr lang="en-US" sz="2400" dirty="0" err="1"/>
              <a:t>Hirschi</a:t>
            </a:r>
            <a:r>
              <a:rPr lang="en-US" sz="2400" dirty="0"/>
              <a:t>, and Robert A. Josephs</a:t>
            </a:r>
          </a:p>
        </p:txBody>
      </p:sp>
    </p:spTree>
    <p:extLst>
      <p:ext uri="{BB962C8B-B14F-4D97-AF65-F5344CB8AC3E}">
        <p14:creationId xmlns:p14="http://schemas.microsoft.com/office/powerpoint/2010/main" val="586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857250"/>
            <a:ext cx="2688451" cy="3790518"/>
          </a:xfrm>
          <a:prstGeom prst="rect">
            <a:avLst/>
          </a:prstGeom>
        </p:spPr>
      </p:pic>
      <p:pic>
        <p:nvPicPr>
          <p:cNvPr id="7" name="Picture 6" descr="part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499" y="3087860"/>
            <a:ext cx="2157661" cy="3119818"/>
          </a:xfrm>
          <a:prstGeom prst="rect">
            <a:avLst/>
          </a:prstGeom>
        </p:spPr>
      </p:pic>
      <p:pic>
        <p:nvPicPr>
          <p:cNvPr id="8" name="Picture 7" descr="part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7561" y="1549474"/>
            <a:ext cx="3073879" cy="4680563"/>
          </a:xfrm>
          <a:prstGeom prst="rect">
            <a:avLst/>
          </a:prstGeom>
        </p:spPr>
      </p:pic>
      <p:pic>
        <p:nvPicPr>
          <p:cNvPr id="9" name="Picture 8" descr="part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1639" y="857250"/>
            <a:ext cx="2689520" cy="3790518"/>
          </a:xfrm>
          <a:prstGeom prst="rect">
            <a:avLst/>
          </a:prstGeom>
        </p:spPr>
      </p:pic>
      <p:pic>
        <p:nvPicPr>
          <p:cNvPr id="11" name="Picture 10" descr="part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899" y="857250"/>
            <a:ext cx="1900496" cy="2934257"/>
          </a:xfrm>
          <a:prstGeom prst="rect">
            <a:avLst/>
          </a:prstGeom>
        </p:spPr>
      </p:pic>
      <p:pic>
        <p:nvPicPr>
          <p:cNvPr id="13" name="Picture 12" descr="par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1" y="857249"/>
            <a:ext cx="2688451" cy="3790518"/>
          </a:xfrm>
          <a:prstGeom prst="rect">
            <a:avLst/>
          </a:prstGeom>
        </p:spPr>
      </p:pic>
      <p:pic>
        <p:nvPicPr>
          <p:cNvPr id="14" name="Picture 13" descr="part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2459635"/>
            <a:ext cx="2465898" cy="3770402"/>
          </a:xfrm>
          <a:prstGeom prst="rect">
            <a:avLst/>
          </a:prstGeom>
        </p:spPr>
      </p:pic>
    </p:spTree>
    <p:extLst>
      <p:ext uri="{BB962C8B-B14F-4D97-AF65-F5344CB8AC3E}">
        <p14:creationId xmlns:p14="http://schemas.microsoft.com/office/powerpoint/2010/main" val="209829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Vegemite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953" y="1690689"/>
            <a:ext cx="1407092" cy="1878467"/>
          </a:xfrm>
          <a:prstGeom prst="rect">
            <a:avLst/>
          </a:prstGeom>
        </p:spPr>
      </p:pic>
      <p:sp>
        <p:nvSpPr>
          <p:cNvPr id="6" name="TextBox 5"/>
          <p:cNvSpPr txBox="1"/>
          <p:nvPr/>
        </p:nvSpPr>
        <p:spPr>
          <a:xfrm>
            <a:off x="920953" y="3597554"/>
            <a:ext cx="1407092" cy="369332"/>
          </a:xfrm>
          <a:prstGeom prst="rect">
            <a:avLst/>
          </a:prstGeom>
          <a:noFill/>
        </p:spPr>
        <p:txBody>
          <a:bodyPr wrap="square" rtlCol="0">
            <a:spAutoFit/>
          </a:bodyPr>
          <a:lstStyle/>
          <a:p>
            <a:pPr algn="ctr"/>
            <a:r>
              <a:rPr lang="en-US" b="1" dirty="0">
                <a:latin typeface="Arial"/>
                <a:cs typeface="Arial"/>
              </a:rPr>
              <a:t>0.1 g</a:t>
            </a:r>
          </a:p>
        </p:txBody>
      </p:sp>
      <p:cxnSp>
        <p:nvCxnSpPr>
          <p:cNvPr id="23" name="Straight Arrow Connector 22"/>
          <p:cNvCxnSpPr/>
          <p:nvPr/>
        </p:nvCxnSpPr>
        <p:spPr>
          <a:xfrm>
            <a:off x="5797717" y="2672058"/>
            <a:ext cx="40187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3" name="Picture 12"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9083" y="1623043"/>
            <a:ext cx="2760432" cy="2343843"/>
          </a:xfrm>
          <a:prstGeom prst="rect">
            <a:avLst/>
          </a:prstGeom>
        </p:spPr>
      </p:pic>
      <p:pic>
        <p:nvPicPr>
          <p:cNvPr id="14" name="Picture 13" descr="Vegemite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191" y="1732107"/>
            <a:ext cx="1408165" cy="1879901"/>
          </a:xfrm>
          <a:prstGeom prst="rect">
            <a:avLst/>
          </a:prstGeom>
        </p:spPr>
      </p:pic>
      <p:cxnSp>
        <p:nvCxnSpPr>
          <p:cNvPr id="22" name="Straight Arrow Connector 21"/>
          <p:cNvCxnSpPr/>
          <p:nvPr/>
        </p:nvCxnSpPr>
        <p:spPr>
          <a:xfrm>
            <a:off x="2455789" y="2682558"/>
            <a:ext cx="40187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6558823" y="3657853"/>
            <a:ext cx="1305533" cy="369332"/>
          </a:xfrm>
          <a:prstGeom prst="rect">
            <a:avLst/>
          </a:prstGeom>
          <a:noFill/>
        </p:spPr>
        <p:txBody>
          <a:bodyPr wrap="square" rtlCol="0">
            <a:spAutoFit/>
          </a:bodyPr>
          <a:lstStyle/>
          <a:p>
            <a:pPr algn="ctr"/>
            <a:r>
              <a:rPr lang="en-US" b="1" dirty="0">
                <a:latin typeface="Arial"/>
                <a:cs typeface="Arial"/>
              </a:rPr>
              <a:t>0.4 g</a:t>
            </a:r>
          </a:p>
        </p:txBody>
      </p:sp>
      <p:sp>
        <p:nvSpPr>
          <p:cNvPr id="32" name="Title 31"/>
          <p:cNvSpPr>
            <a:spLocks noGrp="1"/>
          </p:cNvSpPr>
          <p:nvPr>
            <p:ph type="title"/>
          </p:nvPr>
        </p:nvSpPr>
        <p:spPr/>
        <p:txBody>
          <a:bodyPr/>
          <a:lstStyle/>
          <a:p>
            <a:r>
              <a:rPr lang="en-US" dirty="0"/>
              <a:t>Study Procedure</a:t>
            </a:r>
          </a:p>
        </p:txBody>
      </p:sp>
      <p:sp>
        <p:nvSpPr>
          <p:cNvPr id="34" name="Title 1"/>
          <p:cNvSpPr txBox="1">
            <a:spLocks/>
          </p:cNvSpPr>
          <p:nvPr/>
        </p:nvSpPr>
        <p:spPr>
          <a:xfrm>
            <a:off x="916058" y="4263064"/>
            <a:ext cx="1941610" cy="1386622"/>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Taste medicine</a:t>
            </a:r>
          </a:p>
          <a:p>
            <a:r>
              <a:rPr lang="en-US" sz="2800" dirty="0">
                <a:solidFill>
                  <a:schemeClr val="accent1"/>
                </a:solidFill>
              </a:rPr>
              <a:t>(spoon1)</a:t>
            </a:r>
          </a:p>
        </p:txBody>
      </p:sp>
      <p:sp>
        <p:nvSpPr>
          <p:cNvPr id="36" name="Title 1"/>
          <p:cNvSpPr txBox="1">
            <a:spLocks/>
          </p:cNvSpPr>
          <p:nvPr/>
        </p:nvSpPr>
        <p:spPr>
          <a:xfrm>
            <a:off x="3158347" y="4263064"/>
            <a:ext cx="2311724" cy="1386622"/>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Watch video instructions</a:t>
            </a:r>
          </a:p>
          <a:p>
            <a:r>
              <a:rPr lang="en-US" sz="2800" dirty="0">
                <a:solidFill>
                  <a:schemeClr val="accent2"/>
                </a:solidFill>
              </a:rPr>
              <a:t>(Respectful or Not)</a:t>
            </a:r>
            <a:endParaRPr lang="en-US" sz="2800" dirty="0">
              <a:solidFill>
                <a:schemeClr val="accent1"/>
              </a:solidFill>
            </a:endParaRPr>
          </a:p>
        </p:txBody>
      </p:sp>
      <p:sp>
        <p:nvSpPr>
          <p:cNvPr id="37" name="Title 1"/>
          <p:cNvSpPr txBox="1">
            <a:spLocks/>
          </p:cNvSpPr>
          <p:nvPr/>
        </p:nvSpPr>
        <p:spPr>
          <a:xfrm>
            <a:off x="6167221" y="4263063"/>
            <a:ext cx="2088735" cy="1582565"/>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accent2"/>
                </a:solidFill>
              </a:rPr>
              <a:t>How much medicine did they eat? </a:t>
            </a:r>
            <a:r>
              <a:rPr lang="en-US" sz="2800" dirty="0">
                <a:solidFill>
                  <a:schemeClr val="accent1"/>
                </a:solidFill>
              </a:rPr>
              <a:t>(spoon2)</a:t>
            </a:r>
          </a:p>
        </p:txBody>
      </p:sp>
    </p:spTree>
    <p:extLst>
      <p:ext uri="{BB962C8B-B14F-4D97-AF65-F5344CB8AC3E}">
        <p14:creationId xmlns:p14="http://schemas.microsoft.com/office/powerpoint/2010/main" val="1327739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Video Instructions (2 Versions)</a:t>
            </a:r>
          </a:p>
        </p:txBody>
      </p:sp>
      <p:sp>
        <p:nvSpPr>
          <p:cNvPr id="3" name="Content Placeholder 2"/>
          <p:cNvSpPr>
            <a:spLocks noGrp="1"/>
          </p:cNvSpPr>
          <p:nvPr>
            <p:ph idx="4294967295"/>
          </p:nvPr>
        </p:nvSpPr>
        <p:spPr>
          <a:xfrm>
            <a:off x="1144789" y="4661301"/>
            <a:ext cx="3378200" cy="558800"/>
          </a:xfrm>
        </p:spPr>
        <p:txBody>
          <a:bodyPr>
            <a:noAutofit/>
          </a:bodyPr>
          <a:lstStyle/>
          <a:p>
            <a:pPr marL="0" indent="0">
              <a:buNone/>
            </a:pPr>
            <a:r>
              <a:rPr lang="en-US" sz="1400" b="1" dirty="0">
                <a:solidFill>
                  <a:srgbClr val="0000FF"/>
                </a:solidFill>
                <a:latin typeface="Arial"/>
                <a:cs typeface="Arial"/>
              </a:rPr>
              <a:t>You might find it helpful </a:t>
            </a:r>
            <a:r>
              <a:rPr lang="en-US" sz="1400" dirty="0">
                <a:latin typeface="Arial"/>
                <a:cs typeface="Arial"/>
              </a:rPr>
              <a:t>to think of that slight discomfort as doing your part to help others. </a:t>
            </a:r>
          </a:p>
          <a:p>
            <a:pPr marL="0" indent="0">
              <a:buNone/>
            </a:pPr>
            <a:endParaRPr lang="en-US" sz="1400" i="1" dirty="0">
              <a:latin typeface="Arial"/>
              <a:cs typeface="Arial"/>
            </a:endParaRPr>
          </a:p>
        </p:txBody>
      </p:sp>
      <p:sp>
        <p:nvSpPr>
          <p:cNvPr id="4" name="Content Placeholder 2"/>
          <p:cNvSpPr txBox="1">
            <a:spLocks/>
          </p:cNvSpPr>
          <p:nvPr/>
        </p:nvSpPr>
        <p:spPr>
          <a:xfrm>
            <a:off x="5176138" y="4661301"/>
            <a:ext cx="2690050" cy="363727"/>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rgbClr val="0000FF"/>
                </a:solidFill>
                <a:latin typeface="Arial"/>
                <a:cs typeface="Arial"/>
              </a:rPr>
              <a:t>Try to ignore that. </a:t>
            </a:r>
          </a:p>
          <a:p>
            <a:pPr marL="0" indent="0">
              <a:buNone/>
            </a:pPr>
            <a:endParaRPr lang="en-US" sz="1400" i="1" dirty="0">
              <a:solidFill>
                <a:srgbClr val="000000"/>
              </a:solidFill>
              <a:latin typeface="Arial"/>
              <a:cs typeface="Arial"/>
            </a:endParaRPr>
          </a:p>
        </p:txBody>
      </p:sp>
      <p:sp>
        <p:nvSpPr>
          <p:cNvPr id="7" name="TextBox 6"/>
          <p:cNvSpPr txBox="1"/>
          <p:nvPr/>
        </p:nvSpPr>
        <p:spPr>
          <a:xfrm>
            <a:off x="481690" y="1380868"/>
            <a:ext cx="8009164" cy="846386"/>
          </a:xfrm>
          <a:prstGeom prst="rect">
            <a:avLst/>
          </a:prstGeom>
          <a:noFill/>
        </p:spPr>
        <p:txBody>
          <a:bodyPr wrap="square" rtlCol="0">
            <a:spAutoFit/>
          </a:bodyPr>
          <a:lstStyle/>
          <a:p>
            <a:pPr algn="ctr"/>
            <a:r>
              <a:rPr lang="en-US" sz="1500" b="1" dirty="0">
                <a:latin typeface="Arial"/>
                <a:cs typeface="Arial"/>
              </a:rPr>
              <a:t> </a:t>
            </a:r>
            <a:r>
              <a:rPr lang="en-US" sz="2000" b="1" dirty="0">
                <a:solidFill>
                  <a:schemeClr val="accent2"/>
                </a:solidFill>
                <a:latin typeface="Arial"/>
                <a:cs typeface="Arial"/>
              </a:rPr>
              <a:t>STATUS-ENHANCING		       STATUS-DIMINISHING</a:t>
            </a:r>
            <a:endParaRPr lang="en-US" sz="1500" b="1" dirty="0">
              <a:solidFill>
                <a:schemeClr val="accent2"/>
              </a:solidFill>
              <a:latin typeface="Arial"/>
              <a:cs typeface="Arial"/>
            </a:endParaRPr>
          </a:p>
          <a:p>
            <a:pPr algn="ctr"/>
            <a:r>
              <a:rPr lang="en-US" sz="1400" dirty="0">
                <a:latin typeface="Arial"/>
                <a:cs typeface="Arial"/>
              </a:rPr>
              <a:t>     (autonomy/competence supportive)                           (autonomy/competence threatening)</a:t>
            </a:r>
            <a:endParaRPr lang="en-US" sz="1200" dirty="0">
              <a:latin typeface="Arial"/>
              <a:cs typeface="Arial"/>
            </a:endParaRPr>
          </a:p>
          <a:p>
            <a:pPr algn="ctr"/>
            <a:endParaRPr lang="en-US" sz="1500" b="1" i="1" dirty="0">
              <a:latin typeface="Arial"/>
              <a:cs typeface="Arial"/>
            </a:endParaRPr>
          </a:p>
        </p:txBody>
      </p:sp>
      <p:sp>
        <p:nvSpPr>
          <p:cNvPr id="8" name="TextBox 7"/>
          <p:cNvSpPr txBox="1"/>
          <p:nvPr/>
        </p:nvSpPr>
        <p:spPr>
          <a:xfrm>
            <a:off x="1136252" y="2690188"/>
            <a:ext cx="3195148" cy="523220"/>
          </a:xfrm>
          <a:prstGeom prst="rect">
            <a:avLst/>
          </a:prstGeom>
          <a:noFill/>
        </p:spPr>
        <p:txBody>
          <a:bodyPr wrap="square" rtlCol="0">
            <a:spAutoFit/>
          </a:bodyPr>
          <a:lstStyle/>
          <a:p>
            <a:r>
              <a:rPr lang="en-US" sz="1400" b="1" dirty="0">
                <a:solidFill>
                  <a:srgbClr val="0000FF"/>
                </a:solidFill>
                <a:latin typeface="Arial"/>
                <a:cs typeface="Arial"/>
              </a:rPr>
              <a:t>Ask whether you might consider </a:t>
            </a:r>
            <a:r>
              <a:rPr lang="en-US" sz="1400" dirty="0">
                <a:latin typeface="Arial"/>
                <a:cs typeface="Arial"/>
              </a:rPr>
              <a:t>taking this medicine.</a:t>
            </a:r>
          </a:p>
        </p:txBody>
      </p:sp>
      <p:sp>
        <p:nvSpPr>
          <p:cNvPr id="9" name="TextBox 8"/>
          <p:cNvSpPr txBox="1"/>
          <p:nvPr/>
        </p:nvSpPr>
        <p:spPr>
          <a:xfrm>
            <a:off x="5167583" y="2706516"/>
            <a:ext cx="2981991" cy="523220"/>
          </a:xfrm>
          <a:prstGeom prst="rect">
            <a:avLst/>
          </a:prstGeom>
          <a:noFill/>
        </p:spPr>
        <p:txBody>
          <a:bodyPr wrap="square" rtlCol="0">
            <a:spAutoFit/>
          </a:bodyPr>
          <a:lstStyle/>
          <a:p>
            <a:r>
              <a:rPr lang="en-US" sz="1400" b="1" dirty="0">
                <a:solidFill>
                  <a:srgbClr val="0000FF"/>
                </a:solidFill>
                <a:latin typeface="Arial"/>
                <a:cs typeface="Arial"/>
              </a:rPr>
              <a:t>Tell you that you should </a:t>
            </a:r>
            <a:r>
              <a:rPr lang="en-US" sz="1400" dirty="0">
                <a:latin typeface="Arial"/>
                <a:cs typeface="Arial"/>
              </a:rPr>
              <a:t>take this medicine.</a:t>
            </a:r>
          </a:p>
        </p:txBody>
      </p:sp>
      <p:sp>
        <p:nvSpPr>
          <p:cNvPr id="11" name="TextBox 10"/>
          <p:cNvSpPr txBox="1"/>
          <p:nvPr/>
        </p:nvSpPr>
        <p:spPr>
          <a:xfrm>
            <a:off x="1139830" y="3246181"/>
            <a:ext cx="3303333" cy="954107"/>
          </a:xfrm>
          <a:prstGeom prst="rect">
            <a:avLst/>
          </a:prstGeom>
          <a:noFill/>
        </p:spPr>
        <p:txBody>
          <a:bodyPr wrap="square" rtlCol="0">
            <a:spAutoFit/>
          </a:bodyPr>
          <a:lstStyle/>
          <a:p>
            <a:r>
              <a:rPr lang="en-US" sz="1400" b="1" dirty="0">
                <a:solidFill>
                  <a:srgbClr val="0000FF"/>
                </a:solidFill>
                <a:latin typeface="Arial"/>
                <a:cs typeface="Arial"/>
              </a:rPr>
              <a:t>You are a UT student, </a:t>
            </a:r>
            <a:r>
              <a:rPr lang="en-US" sz="1400" dirty="0">
                <a:latin typeface="Arial"/>
                <a:cs typeface="Arial"/>
              </a:rPr>
              <a:t>so I figured I would explain the scientific reason why it would be helpful for you to take it.</a:t>
            </a:r>
          </a:p>
          <a:p>
            <a:endParaRPr lang="en-US" sz="1400" i="1" dirty="0">
              <a:latin typeface="Arial"/>
              <a:cs typeface="Arial"/>
            </a:endParaRPr>
          </a:p>
        </p:txBody>
      </p:sp>
      <p:sp>
        <p:nvSpPr>
          <p:cNvPr id="12" name="TextBox 11"/>
          <p:cNvSpPr txBox="1"/>
          <p:nvPr/>
        </p:nvSpPr>
        <p:spPr>
          <a:xfrm>
            <a:off x="5167583" y="3225463"/>
            <a:ext cx="3069605" cy="738664"/>
          </a:xfrm>
          <a:prstGeom prst="rect">
            <a:avLst/>
          </a:prstGeom>
          <a:noFill/>
        </p:spPr>
        <p:txBody>
          <a:bodyPr wrap="square" rtlCol="0">
            <a:spAutoFit/>
          </a:bodyPr>
          <a:lstStyle/>
          <a:p>
            <a:r>
              <a:rPr lang="en-US" sz="1400" b="1" dirty="0">
                <a:solidFill>
                  <a:srgbClr val="0000FF"/>
                </a:solidFill>
                <a:latin typeface="Arial"/>
                <a:cs typeface="Arial"/>
              </a:rPr>
              <a:t>Based on what I know </a:t>
            </a:r>
            <a:r>
              <a:rPr lang="en-US" sz="1400" dirty="0">
                <a:latin typeface="Arial"/>
                <a:cs typeface="Arial"/>
              </a:rPr>
              <a:t>about medicine and disease, the smart thing to do is to take this medicine</a:t>
            </a:r>
            <a:r>
              <a:rPr lang="en-US" sz="1400" dirty="0">
                <a:solidFill>
                  <a:srgbClr val="000000"/>
                </a:solidFill>
                <a:latin typeface="Arial"/>
                <a:cs typeface="Arial"/>
              </a:rPr>
              <a:t>. </a:t>
            </a:r>
          </a:p>
        </p:txBody>
      </p:sp>
      <p:sp>
        <p:nvSpPr>
          <p:cNvPr id="14" name="TextBox 13"/>
          <p:cNvSpPr txBox="1"/>
          <p:nvPr/>
        </p:nvSpPr>
        <p:spPr>
          <a:xfrm>
            <a:off x="767443" y="4023033"/>
            <a:ext cx="6266187" cy="584775"/>
          </a:xfrm>
          <a:prstGeom prst="rect">
            <a:avLst/>
          </a:prstGeom>
          <a:noFill/>
        </p:spPr>
        <p:txBody>
          <a:bodyPr wrap="square" rtlCol="0">
            <a:spAutoFit/>
          </a:bodyPr>
          <a:lstStyle/>
          <a:p>
            <a:r>
              <a:rPr lang="en-US" sz="1600" b="1" i="1" dirty="0">
                <a:solidFill>
                  <a:srgbClr val="000000"/>
                </a:solidFill>
                <a:latin typeface="Arial"/>
                <a:cs typeface="Arial"/>
              </a:rPr>
              <a:t>Some people have reported that this medicine is unpleasant to take because of the bitter taste…</a:t>
            </a:r>
          </a:p>
        </p:txBody>
      </p:sp>
      <p:sp>
        <p:nvSpPr>
          <p:cNvPr id="15" name="TextBox 14"/>
          <p:cNvSpPr txBox="1"/>
          <p:nvPr/>
        </p:nvSpPr>
        <p:spPr>
          <a:xfrm>
            <a:off x="1139831" y="5357576"/>
            <a:ext cx="3364507" cy="523220"/>
          </a:xfrm>
          <a:prstGeom prst="rect">
            <a:avLst/>
          </a:prstGeom>
          <a:noFill/>
        </p:spPr>
        <p:txBody>
          <a:bodyPr wrap="square" rtlCol="0">
            <a:spAutoFit/>
          </a:bodyPr>
          <a:lstStyle/>
          <a:p>
            <a:r>
              <a:rPr lang="en-US" sz="1400" dirty="0">
                <a:latin typeface="Arial"/>
                <a:cs typeface="Arial"/>
              </a:rPr>
              <a:t>Thank you for </a:t>
            </a:r>
            <a:r>
              <a:rPr lang="en-US" sz="1400" b="1" dirty="0">
                <a:solidFill>
                  <a:srgbClr val="0000FF"/>
                </a:solidFill>
                <a:latin typeface="Arial"/>
                <a:cs typeface="Arial"/>
              </a:rPr>
              <a:t>considering this request.</a:t>
            </a:r>
          </a:p>
        </p:txBody>
      </p:sp>
      <p:sp>
        <p:nvSpPr>
          <p:cNvPr id="16" name="TextBox 15"/>
          <p:cNvSpPr txBox="1"/>
          <p:nvPr/>
        </p:nvSpPr>
        <p:spPr>
          <a:xfrm>
            <a:off x="5176138" y="5357576"/>
            <a:ext cx="2685074" cy="523220"/>
          </a:xfrm>
          <a:prstGeom prst="rect">
            <a:avLst/>
          </a:prstGeom>
          <a:noFill/>
        </p:spPr>
        <p:txBody>
          <a:bodyPr wrap="square" rtlCol="0">
            <a:spAutoFit/>
          </a:bodyPr>
          <a:lstStyle/>
          <a:p>
            <a:r>
              <a:rPr lang="en-US" sz="1400" dirty="0">
                <a:latin typeface="Arial"/>
                <a:cs typeface="Arial"/>
              </a:rPr>
              <a:t>Thank you </a:t>
            </a:r>
            <a:r>
              <a:rPr lang="en-US" sz="1400" b="1" dirty="0">
                <a:solidFill>
                  <a:srgbClr val="0000FF"/>
                </a:solidFill>
                <a:latin typeface="Arial"/>
                <a:cs typeface="Arial"/>
              </a:rPr>
              <a:t>in advance for your cooperation.</a:t>
            </a:r>
          </a:p>
        </p:txBody>
      </p:sp>
      <p:sp>
        <p:nvSpPr>
          <p:cNvPr id="2" name="TextBox 1"/>
          <p:cNvSpPr txBox="1"/>
          <p:nvPr/>
        </p:nvSpPr>
        <p:spPr>
          <a:xfrm>
            <a:off x="2464923" y="6092992"/>
            <a:ext cx="3809359" cy="276999"/>
          </a:xfrm>
          <a:prstGeom prst="rect">
            <a:avLst/>
          </a:prstGeom>
          <a:noFill/>
        </p:spPr>
        <p:txBody>
          <a:bodyPr wrap="square" rtlCol="0">
            <a:spAutoFit/>
          </a:bodyPr>
          <a:lstStyle/>
          <a:p>
            <a:pPr algn="r"/>
            <a:r>
              <a:rPr lang="en-US" sz="1200" dirty="0">
                <a:latin typeface="Arial"/>
                <a:cs typeface="Arial"/>
              </a:rPr>
              <a:t>(Maslow, 1943; </a:t>
            </a:r>
            <a:r>
              <a:rPr lang="en-US" sz="1200" dirty="0" err="1">
                <a:latin typeface="Arial"/>
                <a:cs typeface="Arial"/>
              </a:rPr>
              <a:t>Vansteenkiste</a:t>
            </a:r>
            <a:r>
              <a:rPr lang="en-US" sz="1200" dirty="0">
                <a:latin typeface="Arial"/>
                <a:cs typeface="Arial"/>
              </a:rPr>
              <a:t>, Lens, &amp; </a:t>
            </a:r>
            <a:r>
              <a:rPr lang="en-US" sz="1200" dirty="0" err="1">
                <a:latin typeface="Arial"/>
                <a:cs typeface="Arial"/>
              </a:rPr>
              <a:t>Deci</a:t>
            </a:r>
            <a:r>
              <a:rPr lang="en-US" sz="1200" dirty="0">
                <a:latin typeface="Arial"/>
                <a:cs typeface="Arial"/>
              </a:rPr>
              <a:t>, 2006)</a:t>
            </a:r>
          </a:p>
        </p:txBody>
      </p:sp>
      <p:cxnSp>
        <p:nvCxnSpPr>
          <p:cNvPr id="6" name="Straight Connector 5"/>
          <p:cNvCxnSpPr/>
          <p:nvPr/>
        </p:nvCxnSpPr>
        <p:spPr>
          <a:xfrm>
            <a:off x="767443" y="2038562"/>
            <a:ext cx="7870372"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0295" y="2120800"/>
            <a:ext cx="7779147" cy="584775"/>
          </a:xfrm>
          <a:prstGeom prst="rect">
            <a:avLst/>
          </a:prstGeom>
          <a:noFill/>
        </p:spPr>
        <p:txBody>
          <a:bodyPr wrap="square" rtlCol="0">
            <a:spAutoFit/>
          </a:bodyPr>
          <a:lstStyle/>
          <a:p>
            <a:r>
              <a:rPr lang="en-US" sz="1600" b="1" i="1" dirty="0">
                <a:solidFill>
                  <a:schemeClr val="tx1">
                    <a:lumMod val="50000"/>
                  </a:schemeClr>
                </a:solidFill>
                <a:latin typeface="Arial"/>
                <a:cs typeface="Arial"/>
              </a:rPr>
              <a:t>Hello. My name is … and I'm a second year medical student finishing basic sciences at one of the UT system medical branches. I’m here to… </a:t>
            </a:r>
            <a:endParaRPr lang="en-US" sz="1600" b="1" i="1" dirty="0">
              <a:solidFill>
                <a:schemeClr val="tx1">
                  <a:lumMod val="50000"/>
                </a:schemeClr>
              </a:solidFill>
            </a:endParaRPr>
          </a:p>
        </p:txBody>
      </p:sp>
    </p:spTree>
    <p:extLst>
      <p:ext uri="{BB962C8B-B14F-4D97-AF65-F5344CB8AC3E}">
        <p14:creationId xmlns:p14="http://schemas.microsoft.com/office/powerpoint/2010/main" val="12217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1" grpId="0"/>
      <p:bldP spid="12"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95036" y="2402951"/>
            <a:ext cx="7425005" cy="2479292"/>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2"/>
                </a:solidFill>
              </a:rPr>
              <a:t>Look at Data Frame </a:t>
            </a:r>
            <a:r>
              <a:rPr lang="en-US" dirty="0" err="1">
                <a:solidFill>
                  <a:schemeClr val="accent1"/>
                </a:solidFill>
              </a:rPr>
              <a:t>Vegemite.brief</a:t>
            </a:r>
            <a:endParaRPr lang="en-US" dirty="0">
              <a:solidFill>
                <a:schemeClr val="accent1"/>
              </a:solidFill>
            </a:endParaRPr>
          </a:p>
        </p:txBody>
      </p:sp>
      <p:pic>
        <p:nvPicPr>
          <p:cNvPr id="4" name="Picture 3">
            <a:extLst>
              <a:ext uri="{FF2B5EF4-FFF2-40B4-BE49-F238E27FC236}">
                <a16:creationId xmlns:a16="http://schemas.microsoft.com/office/drawing/2014/main" id="{1DF997C7-EF0D-8F44-8051-ACC2910647CB}"/>
              </a:ext>
            </a:extLst>
          </p:cNvPr>
          <p:cNvPicPr>
            <a:picLocks noChangeAspect="1"/>
          </p:cNvPicPr>
          <p:nvPr/>
        </p:nvPicPr>
        <p:blipFill>
          <a:blip r:embed="rId3"/>
          <a:stretch>
            <a:fillRect/>
          </a:stretch>
        </p:blipFill>
        <p:spPr>
          <a:xfrm>
            <a:off x="3950726" y="4310164"/>
            <a:ext cx="1215654" cy="947636"/>
          </a:xfrm>
          <a:prstGeom prst="rect">
            <a:avLst/>
          </a:prstGeom>
        </p:spPr>
      </p:pic>
    </p:spTree>
    <p:extLst>
      <p:ext uri="{BB962C8B-B14F-4D97-AF65-F5344CB8AC3E}">
        <p14:creationId xmlns:p14="http://schemas.microsoft.com/office/powerpoint/2010/main" val="2558294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Vegemite.brief</a:t>
            </a:r>
            <a:endParaRPr lang="en-US" dirty="0"/>
          </a:p>
        </p:txBody>
      </p:sp>
      <p:pic>
        <p:nvPicPr>
          <p:cNvPr id="4" name="Picture 3"/>
          <p:cNvPicPr>
            <a:picLocks noChangeAspect="1"/>
          </p:cNvPicPr>
          <p:nvPr/>
        </p:nvPicPr>
        <p:blipFill>
          <a:blip r:embed="rId3"/>
          <a:stretch>
            <a:fillRect/>
          </a:stretch>
        </p:blipFill>
        <p:spPr>
          <a:xfrm>
            <a:off x="450850" y="1572079"/>
            <a:ext cx="8242300" cy="3060700"/>
          </a:xfrm>
          <a:prstGeom prst="rect">
            <a:avLst/>
          </a:prstGeom>
        </p:spPr>
      </p:pic>
      <p:sp>
        <p:nvSpPr>
          <p:cNvPr id="5" name="Title 1"/>
          <p:cNvSpPr txBox="1">
            <a:spLocks/>
          </p:cNvSpPr>
          <p:nvPr/>
        </p:nvSpPr>
        <p:spPr>
          <a:xfrm>
            <a:off x="628650" y="4819579"/>
            <a:ext cx="7425005" cy="1270978"/>
          </a:xfrm>
          <a:prstGeom prst="rect">
            <a:avLst/>
          </a:prstGeom>
        </p:spPr>
        <p:txBody>
          <a:bodyPr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rPr>
              <a:t>What would a value of 0 on the outcome variable mean?</a:t>
            </a:r>
          </a:p>
        </p:txBody>
      </p:sp>
      <p:pic>
        <p:nvPicPr>
          <p:cNvPr id="6" name="Picture 5">
            <a:extLst>
              <a:ext uri="{FF2B5EF4-FFF2-40B4-BE49-F238E27FC236}">
                <a16:creationId xmlns:a16="http://schemas.microsoft.com/office/drawing/2014/main" id="{3D358E31-5E3F-7144-94BE-EF5658E167A1}"/>
              </a:ext>
            </a:extLst>
          </p:cNvPr>
          <p:cNvPicPr>
            <a:picLocks noChangeAspect="1"/>
          </p:cNvPicPr>
          <p:nvPr/>
        </p:nvPicPr>
        <p:blipFill>
          <a:blip r:embed="rId4"/>
          <a:stretch>
            <a:fillRect/>
          </a:stretch>
        </p:blipFill>
        <p:spPr>
          <a:xfrm>
            <a:off x="7637278" y="5384912"/>
            <a:ext cx="457200" cy="482600"/>
          </a:xfrm>
          <a:prstGeom prst="rect">
            <a:avLst/>
          </a:prstGeom>
        </p:spPr>
      </p:pic>
    </p:spTree>
    <p:extLst>
      <p:ext uri="{BB962C8B-B14F-4D97-AF65-F5344CB8AC3E}">
        <p14:creationId xmlns:p14="http://schemas.microsoft.com/office/powerpoint/2010/main" val="77882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788A-DEE3-FE46-9EEC-1F256D65EB9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5E8DCCB-4D80-9C41-B59B-A39A1790C044}"/>
              </a:ext>
            </a:extLst>
          </p:cNvPr>
          <p:cNvSpPr>
            <a:spLocks noGrp="1"/>
          </p:cNvSpPr>
          <p:nvPr>
            <p:ph type="subTitle" idx="1"/>
          </p:nvPr>
        </p:nvSpPr>
        <p:spPr/>
        <p:txBody>
          <a:bodyPr/>
          <a:lstStyle/>
          <a:p>
            <a:endParaRPr lang="en-US"/>
          </a:p>
        </p:txBody>
      </p:sp>
      <p:pic>
        <p:nvPicPr>
          <p:cNvPr id="5" name="slide.url=https://www.polleverywhere.com/multiple_choice_polls/wV4YCxXKPrYw4ZUvhhL4t">
            <a:extLst>
              <a:ext uri="{FF2B5EF4-FFF2-40B4-BE49-F238E27FC236}">
                <a16:creationId xmlns:a16="http://schemas.microsoft.com/office/drawing/2014/main" id="{D19943AC-8227-EF49-BA0E-A937C260F9D2}"/>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2515251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2613" y="2465499"/>
            <a:ext cx="6818773" cy="1927002"/>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solidFill>
              </a:rPr>
              <a:t>Explore the distribution of the outcome variable.</a:t>
            </a:r>
            <a:endParaRPr lang="en-US" sz="4000" dirty="0">
              <a:solidFill>
                <a:schemeClr val="accent1"/>
              </a:solidFill>
            </a:endParaRPr>
          </a:p>
        </p:txBody>
      </p:sp>
      <p:pic>
        <p:nvPicPr>
          <p:cNvPr id="4" name="Picture 3">
            <a:extLst>
              <a:ext uri="{FF2B5EF4-FFF2-40B4-BE49-F238E27FC236}">
                <a16:creationId xmlns:a16="http://schemas.microsoft.com/office/drawing/2014/main" id="{1DF997C7-EF0D-8F44-8051-ACC2910647CB}"/>
              </a:ext>
            </a:extLst>
          </p:cNvPr>
          <p:cNvPicPr>
            <a:picLocks noChangeAspect="1"/>
          </p:cNvPicPr>
          <p:nvPr/>
        </p:nvPicPr>
        <p:blipFill>
          <a:blip r:embed="rId3"/>
          <a:stretch>
            <a:fillRect/>
          </a:stretch>
        </p:blipFill>
        <p:spPr>
          <a:xfrm>
            <a:off x="3964172" y="3918683"/>
            <a:ext cx="1215654" cy="947636"/>
          </a:xfrm>
          <a:prstGeom prst="rect">
            <a:avLst/>
          </a:prstGeom>
        </p:spPr>
      </p:pic>
    </p:spTree>
    <p:extLst>
      <p:ext uri="{BB962C8B-B14F-4D97-AF65-F5344CB8AC3E}">
        <p14:creationId xmlns:p14="http://schemas.microsoft.com/office/powerpoint/2010/main" val="1394313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CF79-3B58-BF4F-BF7A-04675FF15358}"/>
              </a:ext>
            </a:extLst>
          </p:cNvPr>
          <p:cNvSpPr>
            <a:spLocks noGrp="1"/>
          </p:cNvSpPr>
          <p:nvPr>
            <p:ph type="title"/>
          </p:nvPr>
        </p:nvSpPr>
        <p:spPr/>
        <p:txBody>
          <a:bodyPr/>
          <a:lstStyle/>
          <a:p>
            <a:r>
              <a:rPr lang="en-US" dirty="0"/>
              <a:t>Is the mean a good model of spoon2.difference?</a:t>
            </a:r>
          </a:p>
        </p:txBody>
      </p:sp>
      <p:pic>
        <p:nvPicPr>
          <p:cNvPr id="4" name="Picture 3">
            <a:extLst>
              <a:ext uri="{FF2B5EF4-FFF2-40B4-BE49-F238E27FC236}">
                <a16:creationId xmlns:a16="http://schemas.microsoft.com/office/drawing/2014/main" id="{189778BA-DCBE-304F-8986-7A9A1C621C52}"/>
              </a:ext>
            </a:extLst>
          </p:cNvPr>
          <p:cNvPicPr>
            <a:picLocks noChangeAspect="1"/>
          </p:cNvPicPr>
          <p:nvPr/>
        </p:nvPicPr>
        <p:blipFill>
          <a:blip r:embed="rId3"/>
          <a:stretch>
            <a:fillRect/>
          </a:stretch>
        </p:blipFill>
        <p:spPr>
          <a:xfrm>
            <a:off x="1622425" y="1690689"/>
            <a:ext cx="5899150" cy="3597548"/>
          </a:xfrm>
          <a:prstGeom prst="rect">
            <a:avLst/>
          </a:prstGeom>
        </p:spPr>
      </p:pic>
    </p:spTree>
    <p:extLst>
      <p:ext uri="{BB962C8B-B14F-4D97-AF65-F5344CB8AC3E}">
        <p14:creationId xmlns:p14="http://schemas.microsoft.com/office/powerpoint/2010/main" val="391063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Adding an Explanatory Variable to the Model</a:t>
            </a:r>
          </a:p>
        </p:txBody>
      </p:sp>
      <p:sp>
        <p:nvSpPr>
          <p:cNvPr id="3" name="Subtitle 2"/>
          <p:cNvSpPr>
            <a:spLocks noGrp="1"/>
          </p:cNvSpPr>
          <p:nvPr>
            <p:ph type="subTitle" idx="1"/>
          </p:nvPr>
        </p:nvSpPr>
        <p:spPr/>
        <p:txBody>
          <a:bodyPr/>
          <a:lstStyle/>
          <a:p>
            <a:r>
              <a:rPr lang="en-US" dirty="0"/>
              <a:t>Psych 100A Fall 2018</a:t>
            </a:r>
          </a:p>
          <a:p>
            <a:r>
              <a:rPr lang="en-US" dirty="0"/>
              <a:t>Prof. Jim Stigler</a:t>
            </a:r>
          </a:p>
        </p:txBody>
      </p:sp>
    </p:spTree>
    <p:extLst>
      <p:ext uri="{BB962C8B-B14F-4D97-AF65-F5344CB8AC3E}">
        <p14:creationId xmlns:p14="http://schemas.microsoft.com/office/powerpoint/2010/main" val="688804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CF79-3B58-BF4F-BF7A-04675FF15358}"/>
              </a:ext>
            </a:extLst>
          </p:cNvPr>
          <p:cNvSpPr>
            <a:spLocks noGrp="1"/>
          </p:cNvSpPr>
          <p:nvPr>
            <p:ph type="title"/>
          </p:nvPr>
        </p:nvSpPr>
        <p:spPr/>
        <p:txBody>
          <a:bodyPr/>
          <a:lstStyle/>
          <a:p>
            <a:r>
              <a:rPr lang="en-US" dirty="0"/>
              <a:t>Is the mean a good model of spoon2.difference?</a:t>
            </a:r>
          </a:p>
        </p:txBody>
      </p:sp>
      <p:pic>
        <p:nvPicPr>
          <p:cNvPr id="4" name="Picture 3">
            <a:extLst>
              <a:ext uri="{FF2B5EF4-FFF2-40B4-BE49-F238E27FC236}">
                <a16:creationId xmlns:a16="http://schemas.microsoft.com/office/drawing/2014/main" id="{189778BA-DCBE-304F-8986-7A9A1C621C52}"/>
              </a:ext>
            </a:extLst>
          </p:cNvPr>
          <p:cNvPicPr>
            <a:picLocks noChangeAspect="1"/>
          </p:cNvPicPr>
          <p:nvPr/>
        </p:nvPicPr>
        <p:blipFill>
          <a:blip r:embed="rId3"/>
          <a:stretch>
            <a:fillRect/>
          </a:stretch>
        </p:blipFill>
        <p:spPr>
          <a:xfrm>
            <a:off x="1622425" y="1690689"/>
            <a:ext cx="5899150" cy="3597548"/>
          </a:xfrm>
          <a:prstGeom prst="rect">
            <a:avLst/>
          </a:prstGeom>
        </p:spPr>
      </p:pic>
      <p:sp>
        <p:nvSpPr>
          <p:cNvPr id="5" name="Title 1">
            <a:extLst>
              <a:ext uri="{FF2B5EF4-FFF2-40B4-BE49-F238E27FC236}">
                <a16:creationId xmlns:a16="http://schemas.microsoft.com/office/drawing/2014/main" id="{93ABDF0B-FA18-D24D-97B9-FBE46333E336}"/>
              </a:ext>
            </a:extLst>
          </p:cNvPr>
          <p:cNvSpPr txBox="1">
            <a:spLocks/>
          </p:cNvSpPr>
          <p:nvPr/>
        </p:nvSpPr>
        <p:spPr>
          <a:xfrm>
            <a:off x="856971" y="5167311"/>
            <a:ext cx="7430057" cy="1325563"/>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2"/>
                </a:solidFill>
              </a:rPr>
              <a:t>Does the mean minimize SS in the distribution of spoon2.difference?</a:t>
            </a:r>
            <a:endParaRPr lang="en-US" sz="3600" dirty="0">
              <a:solidFill>
                <a:schemeClr val="accent1"/>
              </a:solidFill>
            </a:endParaRPr>
          </a:p>
        </p:txBody>
      </p:sp>
      <p:pic>
        <p:nvPicPr>
          <p:cNvPr id="6" name="Picture 5">
            <a:extLst>
              <a:ext uri="{FF2B5EF4-FFF2-40B4-BE49-F238E27FC236}">
                <a16:creationId xmlns:a16="http://schemas.microsoft.com/office/drawing/2014/main" id="{5B1F1E39-FF49-AE44-AA39-3191267EE00A}"/>
              </a:ext>
            </a:extLst>
          </p:cNvPr>
          <p:cNvPicPr>
            <a:picLocks noChangeAspect="1"/>
          </p:cNvPicPr>
          <p:nvPr/>
        </p:nvPicPr>
        <p:blipFill>
          <a:blip r:embed="rId4"/>
          <a:stretch>
            <a:fillRect/>
          </a:stretch>
        </p:blipFill>
        <p:spPr>
          <a:xfrm>
            <a:off x="7610383" y="5721089"/>
            <a:ext cx="457200" cy="482600"/>
          </a:xfrm>
          <a:prstGeom prst="rect">
            <a:avLst/>
          </a:prstGeom>
        </p:spPr>
      </p:pic>
    </p:spTree>
    <p:extLst>
      <p:ext uri="{BB962C8B-B14F-4D97-AF65-F5344CB8AC3E}">
        <p14:creationId xmlns:p14="http://schemas.microsoft.com/office/powerpoint/2010/main" val="3447510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39F0-C00F-0645-96FA-9BE2E639EAF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90DAF0-B78D-0740-9FCC-F42BC6A82F11}"/>
              </a:ext>
            </a:extLst>
          </p:cNvPr>
          <p:cNvSpPr>
            <a:spLocks noGrp="1"/>
          </p:cNvSpPr>
          <p:nvPr>
            <p:ph type="subTitle" idx="1"/>
          </p:nvPr>
        </p:nvSpPr>
        <p:spPr/>
        <p:txBody>
          <a:bodyPr/>
          <a:lstStyle/>
          <a:p>
            <a:endParaRPr lang="en-US"/>
          </a:p>
        </p:txBody>
      </p:sp>
      <p:pic>
        <p:nvPicPr>
          <p:cNvPr id="5" name="slide.url=https://www.polleverywhere.com/multiple_choice_polls/JCxQ68tPwZGXBgt8wKPgY">
            <a:extLst>
              <a:ext uri="{FF2B5EF4-FFF2-40B4-BE49-F238E27FC236}">
                <a16:creationId xmlns:a16="http://schemas.microsoft.com/office/drawing/2014/main" id="{09EBF3C3-013E-8149-A516-2927A4F8C06C}"/>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3382707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8780" y="2644999"/>
            <a:ext cx="7425005" cy="1927002"/>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2"/>
                </a:solidFill>
              </a:rPr>
              <a:t>Explore visually: do you think </a:t>
            </a:r>
            <a:r>
              <a:rPr lang="en-US" sz="4000" dirty="0" err="1">
                <a:solidFill>
                  <a:schemeClr val="accent1"/>
                </a:solidFill>
              </a:rPr>
              <a:t>respect.condition</a:t>
            </a:r>
            <a:r>
              <a:rPr lang="en-US" sz="4000" dirty="0">
                <a:solidFill>
                  <a:schemeClr val="accent1"/>
                </a:solidFill>
              </a:rPr>
              <a:t> </a:t>
            </a:r>
            <a:r>
              <a:rPr lang="en-US" sz="4000" dirty="0">
                <a:solidFill>
                  <a:schemeClr val="accent2"/>
                </a:solidFill>
              </a:rPr>
              <a:t>explains variation in </a:t>
            </a:r>
            <a:r>
              <a:rPr lang="en-US" sz="4000" dirty="0">
                <a:solidFill>
                  <a:schemeClr val="accent1"/>
                </a:solidFill>
              </a:rPr>
              <a:t>spoon2.difference</a:t>
            </a:r>
            <a:r>
              <a:rPr lang="en-US" sz="4000" dirty="0">
                <a:solidFill>
                  <a:schemeClr val="accent2"/>
                </a:solidFill>
              </a:rPr>
              <a:t>?</a:t>
            </a:r>
            <a:endParaRPr lang="en-US" sz="4000" dirty="0">
              <a:solidFill>
                <a:schemeClr val="accent1"/>
              </a:solidFill>
            </a:endParaRPr>
          </a:p>
        </p:txBody>
      </p:sp>
      <p:pic>
        <p:nvPicPr>
          <p:cNvPr id="4" name="Picture 3">
            <a:extLst>
              <a:ext uri="{FF2B5EF4-FFF2-40B4-BE49-F238E27FC236}">
                <a16:creationId xmlns:a16="http://schemas.microsoft.com/office/drawing/2014/main" id="{1DF997C7-EF0D-8F44-8051-ACC2910647CB}"/>
              </a:ext>
            </a:extLst>
          </p:cNvPr>
          <p:cNvPicPr>
            <a:picLocks noChangeAspect="1"/>
          </p:cNvPicPr>
          <p:nvPr/>
        </p:nvPicPr>
        <p:blipFill>
          <a:blip r:embed="rId3"/>
          <a:stretch>
            <a:fillRect/>
          </a:stretch>
        </p:blipFill>
        <p:spPr>
          <a:xfrm>
            <a:off x="3964173" y="4680537"/>
            <a:ext cx="1215654" cy="947636"/>
          </a:xfrm>
          <a:prstGeom prst="rect">
            <a:avLst/>
          </a:prstGeom>
        </p:spPr>
      </p:pic>
    </p:spTree>
    <p:extLst>
      <p:ext uri="{BB962C8B-B14F-4D97-AF65-F5344CB8AC3E}">
        <p14:creationId xmlns:p14="http://schemas.microsoft.com/office/powerpoint/2010/main" val="2924960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spoon2.difference by Respect</a:t>
            </a:r>
          </a:p>
        </p:txBody>
      </p:sp>
      <p:pic>
        <p:nvPicPr>
          <p:cNvPr id="6" name="Picture 5"/>
          <p:cNvPicPr>
            <a:picLocks noChangeAspect="1"/>
          </p:cNvPicPr>
          <p:nvPr/>
        </p:nvPicPr>
        <p:blipFill>
          <a:blip r:embed="rId3"/>
          <a:stretch>
            <a:fillRect/>
          </a:stretch>
        </p:blipFill>
        <p:spPr>
          <a:xfrm>
            <a:off x="991960" y="1279580"/>
            <a:ext cx="7160079" cy="4421742"/>
          </a:xfrm>
          <a:prstGeom prst="rect">
            <a:avLst/>
          </a:prstGeom>
        </p:spPr>
      </p:pic>
      <p:sp>
        <p:nvSpPr>
          <p:cNvPr id="4" name="Title 1"/>
          <p:cNvSpPr txBox="1">
            <a:spLocks/>
          </p:cNvSpPr>
          <p:nvPr/>
        </p:nvSpPr>
        <p:spPr>
          <a:xfrm>
            <a:off x="1176069" y="5655041"/>
            <a:ext cx="7425005" cy="960735"/>
          </a:xfrm>
          <a:prstGeom prst="rect">
            <a:avLst/>
          </a:prstGeom>
        </p:spPr>
        <p:txBody>
          <a:bodyPr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solidFill>
              </a:rPr>
              <a:t>Did respect make a difference? </a:t>
            </a:r>
          </a:p>
          <a:p>
            <a:endParaRPr lang="en-US" sz="4800" dirty="0">
              <a:solidFill>
                <a:schemeClr val="accent2"/>
              </a:solidFill>
            </a:endParaRPr>
          </a:p>
          <a:p>
            <a:endParaRPr lang="en-US" sz="4800" dirty="0">
              <a:solidFill>
                <a:schemeClr val="accent1"/>
              </a:solidFill>
            </a:endParaRPr>
          </a:p>
        </p:txBody>
      </p:sp>
    </p:spTree>
    <p:extLst>
      <p:ext uri="{BB962C8B-B14F-4D97-AF65-F5344CB8AC3E}">
        <p14:creationId xmlns:p14="http://schemas.microsoft.com/office/powerpoint/2010/main" val="897597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spoon2.difference by Respect</a:t>
            </a:r>
          </a:p>
        </p:txBody>
      </p:sp>
      <p:sp>
        <p:nvSpPr>
          <p:cNvPr id="4" name="Title 1"/>
          <p:cNvSpPr txBox="1">
            <a:spLocks/>
          </p:cNvSpPr>
          <p:nvPr/>
        </p:nvSpPr>
        <p:spPr>
          <a:xfrm>
            <a:off x="1090345" y="5655041"/>
            <a:ext cx="7425005" cy="960735"/>
          </a:xfrm>
          <a:prstGeom prst="rect">
            <a:avLst/>
          </a:prstGeom>
        </p:spPr>
        <p:txBody>
          <a:bodyPr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solidFill>
                  <a:schemeClr val="accent2"/>
                </a:solidFill>
              </a:rPr>
              <a:t>What are the possible causes of this mean difference? (discuss)</a:t>
            </a:r>
          </a:p>
          <a:p>
            <a:endParaRPr lang="en-US" sz="4800" dirty="0">
              <a:solidFill>
                <a:schemeClr val="accent2"/>
              </a:solidFill>
            </a:endParaRPr>
          </a:p>
          <a:p>
            <a:endParaRPr lang="en-US" sz="4800" dirty="0">
              <a:solidFill>
                <a:schemeClr val="accent1"/>
              </a:solidFill>
            </a:endParaRPr>
          </a:p>
        </p:txBody>
      </p:sp>
      <p:pic>
        <p:nvPicPr>
          <p:cNvPr id="5" name="Picture 4">
            <a:extLst>
              <a:ext uri="{FF2B5EF4-FFF2-40B4-BE49-F238E27FC236}">
                <a16:creationId xmlns:a16="http://schemas.microsoft.com/office/drawing/2014/main" id="{37C1311E-6B52-2146-A0E8-05C87E674793}"/>
              </a:ext>
            </a:extLst>
          </p:cNvPr>
          <p:cNvPicPr>
            <a:picLocks noChangeAspect="1"/>
          </p:cNvPicPr>
          <p:nvPr/>
        </p:nvPicPr>
        <p:blipFill>
          <a:blip r:embed="rId3"/>
          <a:stretch>
            <a:fillRect/>
          </a:stretch>
        </p:blipFill>
        <p:spPr>
          <a:xfrm>
            <a:off x="1176069" y="1467735"/>
            <a:ext cx="6673103" cy="4187306"/>
          </a:xfrm>
          <a:prstGeom prst="rect">
            <a:avLst/>
          </a:prstGeom>
        </p:spPr>
      </p:pic>
    </p:spTree>
    <p:extLst>
      <p:ext uri="{BB962C8B-B14F-4D97-AF65-F5344CB8AC3E}">
        <p14:creationId xmlns:p14="http://schemas.microsoft.com/office/powerpoint/2010/main" val="7255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Where We Are Going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4198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p:cNvGraphicFramePr/>
          <p:nvPr/>
        </p:nvGraphicFramePr>
        <p:xfrm>
          <a:off x="2621442" y="3291446"/>
          <a:ext cx="5527821" cy="25310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1962922" y="1495618"/>
          <a:ext cx="5542427" cy="36949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itle 5"/>
          <p:cNvSpPr>
            <a:spLocks noGrp="1"/>
          </p:cNvSpPr>
          <p:nvPr>
            <p:ph type="title"/>
          </p:nvPr>
        </p:nvSpPr>
        <p:spPr/>
        <p:txBody>
          <a:bodyPr/>
          <a:lstStyle/>
          <a:p>
            <a:r>
              <a:rPr lang="en-US" dirty="0"/>
              <a:t>The Practice of Data Analysis</a:t>
            </a:r>
          </a:p>
        </p:txBody>
      </p:sp>
      <p:sp>
        <p:nvSpPr>
          <p:cNvPr id="10" name="TextBox 9"/>
          <p:cNvSpPr txBox="1"/>
          <p:nvPr/>
        </p:nvSpPr>
        <p:spPr>
          <a:xfrm>
            <a:off x="5669052" y="5548746"/>
            <a:ext cx="2480211"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Tell Your Story</a:t>
            </a:r>
          </a:p>
          <a:p>
            <a:r>
              <a:rPr lang="en-US" sz="2400" b="1" dirty="0"/>
              <a:t>Make Predictions</a:t>
            </a:r>
          </a:p>
        </p:txBody>
      </p:sp>
      <p:graphicFrame>
        <p:nvGraphicFramePr>
          <p:cNvPr id="11" name="Diagram 10"/>
          <p:cNvGraphicFramePr/>
          <p:nvPr/>
        </p:nvGraphicFramePr>
        <p:xfrm>
          <a:off x="1810870" y="1918449"/>
          <a:ext cx="2543736" cy="169582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p:cNvSpPr txBox="1"/>
          <p:nvPr/>
        </p:nvSpPr>
        <p:spPr>
          <a:xfrm>
            <a:off x="655621" y="2102272"/>
            <a:ext cx="2024903"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t>Measurement</a:t>
            </a:r>
          </a:p>
          <a:p>
            <a:r>
              <a:rPr lang="en-US" sz="2400" b="1" dirty="0"/>
              <a:t>Sampling</a:t>
            </a:r>
          </a:p>
          <a:p>
            <a:r>
              <a:rPr lang="en-US" sz="2400" b="1" dirty="0"/>
              <a:t>Design</a:t>
            </a:r>
          </a:p>
        </p:txBody>
      </p:sp>
    </p:spTree>
    <p:extLst>
      <p:ext uri="{BB962C8B-B14F-4D97-AF65-F5344CB8AC3E}">
        <p14:creationId xmlns:p14="http://schemas.microsoft.com/office/powerpoint/2010/main" val="358674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288230" y="5202038"/>
            <a:ext cx="398347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2"/>
                </a:solidFill>
              </a:rPr>
              <a:t>SS tells us how much total error</a:t>
            </a:r>
            <a:endParaRPr lang="en-US" sz="2800" dirty="0">
              <a:solidFill>
                <a:schemeClr val="accent2"/>
              </a:solidFill>
            </a:endParaRPr>
          </a:p>
        </p:txBody>
      </p:sp>
      <p:pic>
        <p:nvPicPr>
          <p:cNvPr id="5" name="Picture 4"/>
          <p:cNvPicPr>
            <a:picLocks noChangeAspect="1"/>
          </p:cNvPicPr>
          <p:nvPr/>
        </p:nvPicPr>
        <p:blipFill>
          <a:blip r:embed="rId3"/>
          <a:stretch>
            <a:fillRect/>
          </a:stretch>
        </p:blipFill>
        <p:spPr>
          <a:xfrm>
            <a:off x="626190" y="1728751"/>
            <a:ext cx="3094612" cy="1951602"/>
          </a:xfrm>
          <a:prstGeom prst="rect">
            <a:avLst/>
          </a:prstGeom>
        </p:spPr>
      </p:pic>
      <p:pic>
        <p:nvPicPr>
          <p:cNvPr id="4" name="Picture 3"/>
          <p:cNvPicPr>
            <a:picLocks noChangeAspect="1"/>
          </p:cNvPicPr>
          <p:nvPr/>
        </p:nvPicPr>
        <p:blipFill>
          <a:blip r:embed="rId4"/>
          <a:stretch>
            <a:fillRect/>
          </a:stretch>
        </p:blipFill>
        <p:spPr>
          <a:xfrm>
            <a:off x="3720801" y="1690689"/>
            <a:ext cx="4794549" cy="2977506"/>
          </a:xfrm>
          <a:prstGeom prst="rect">
            <a:avLst/>
          </a:prstGeom>
        </p:spPr>
      </p:pic>
      <p:sp>
        <p:nvSpPr>
          <p:cNvPr id="2" name="Title 1"/>
          <p:cNvSpPr>
            <a:spLocks noGrp="1"/>
          </p:cNvSpPr>
          <p:nvPr>
            <p:ph type="title"/>
          </p:nvPr>
        </p:nvSpPr>
        <p:spPr/>
        <p:txBody>
          <a:bodyPr/>
          <a:lstStyle/>
          <a:p>
            <a:r>
              <a:rPr lang="en-US" dirty="0"/>
              <a:t>Empty Model Gives Birth to Error</a:t>
            </a:r>
          </a:p>
        </p:txBody>
      </p:sp>
      <p:pic>
        <p:nvPicPr>
          <p:cNvPr id="7" name="Picture 6">
            <a:extLst>
              <a:ext uri="{FF2B5EF4-FFF2-40B4-BE49-F238E27FC236}">
                <a16:creationId xmlns:a16="http://schemas.microsoft.com/office/drawing/2014/main" id="{47691D2D-710A-E94B-BEAB-A4559BA35A11}"/>
              </a:ext>
            </a:extLst>
          </p:cNvPr>
          <p:cNvPicPr>
            <a:picLocks noChangeAspect="1"/>
          </p:cNvPicPr>
          <p:nvPr/>
        </p:nvPicPr>
        <p:blipFill>
          <a:blip r:embed="rId5"/>
          <a:stretch>
            <a:fillRect/>
          </a:stretch>
        </p:blipFill>
        <p:spPr>
          <a:xfrm>
            <a:off x="4848283" y="4493014"/>
            <a:ext cx="2863371" cy="709024"/>
          </a:xfrm>
          <a:prstGeom prst="rect">
            <a:avLst/>
          </a:prstGeom>
        </p:spPr>
      </p:pic>
      <p:pic>
        <p:nvPicPr>
          <p:cNvPr id="8" name="Picture 7">
            <a:extLst>
              <a:ext uri="{FF2B5EF4-FFF2-40B4-BE49-F238E27FC236}">
                <a16:creationId xmlns:a16="http://schemas.microsoft.com/office/drawing/2014/main" id="{D44419B0-6013-3945-9172-DFFAD5FA2BB2}"/>
              </a:ext>
            </a:extLst>
          </p:cNvPr>
          <p:cNvPicPr>
            <a:picLocks noChangeAspect="1"/>
          </p:cNvPicPr>
          <p:nvPr/>
        </p:nvPicPr>
        <p:blipFill>
          <a:blip r:embed="rId6"/>
          <a:stretch>
            <a:fillRect/>
          </a:stretch>
        </p:blipFill>
        <p:spPr>
          <a:xfrm>
            <a:off x="2107073" y="5919960"/>
            <a:ext cx="457200" cy="482600"/>
          </a:xfrm>
          <a:prstGeom prst="rect">
            <a:avLst/>
          </a:prstGeom>
        </p:spPr>
      </p:pic>
      <p:sp>
        <p:nvSpPr>
          <p:cNvPr id="9" name="Title 1">
            <a:extLst>
              <a:ext uri="{FF2B5EF4-FFF2-40B4-BE49-F238E27FC236}">
                <a16:creationId xmlns:a16="http://schemas.microsoft.com/office/drawing/2014/main" id="{420899EA-7157-6D4F-9D45-F8F251C92614}"/>
              </a:ext>
            </a:extLst>
          </p:cNvPr>
          <p:cNvSpPr txBox="1">
            <a:spLocks/>
          </p:cNvSpPr>
          <p:nvPr/>
        </p:nvSpPr>
        <p:spPr>
          <a:xfrm>
            <a:off x="584781" y="4519795"/>
            <a:ext cx="3983475" cy="1364486"/>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rPr>
              <a:t>Where, exactly, does the empty model minimize error?</a:t>
            </a:r>
            <a:endParaRPr lang="en-US" sz="2000" dirty="0">
              <a:solidFill>
                <a:schemeClr val="accent1"/>
              </a:solidFill>
            </a:endParaRPr>
          </a:p>
        </p:txBody>
      </p:sp>
    </p:spTree>
    <p:extLst>
      <p:ext uri="{BB962C8B-B14F-4D97-AF65-F5344CB8AC3E}">
        <p14:creationId xmlns:p14="http://schemas.microsoft.com/office/powerpoint/2010/main" val="3454662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8E87-C115-5548-BADA-FB260D182E2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C511050-43DC-3249-BCE5-D12BBEDA7B3C}"/>
              </a:ext>
            </a:extLst>
          </p:cNvPr>
          <p:cNvSpPr>
            <a:spLocks noGrp="1"/>
          </p:cNvSpPr>
          <p:nvPr>
            <p:ph type="subTitle" idx="1"/>
          </p:nvPr>
        </p:nvSpPr>
        <p:spPr/>
        <p:txBody>
          <a:bodyPr/>
          <a:lstStyle/>
          <a:p>
            <a:endParaRPr lang="en-US"/>
          </a:p>
        </p:txBody>
      </p:sp>
      <p:pic>
        <p:nvPicPr>
          <p:cNvPr id="5" name="slide.url=https://www.polleverywhere.com/multiple_choice_polls/NoP0uAdWglqs3E95q47CD">
            <a:extLst>
              <a:ext uri="{FF2B5EF4-FFF2-40B4-BE49-F238E27FC236}">
                <a16:creationId xmlns:a16="http://schemas.microsoft.com/office/drawing/2014/main" id="{4A58358C-F81D-6C4F-9B52-B11C88E12111}"/>
              </a:ext>
            </a:extLst>
          </p:cNvPr>
          <p:cNvPicPr>
            <a:picLocks/>
          </p:cNvPicPr>
          <p:nvPr/>
        </p:nvPicPr>
        <p:blipFill>
          <a:blip r:embed="rId3"/>
          <a:stretch>
            <a:fillRect/>
          </a:stretch>
        </p:blipFill>
        <p:spPr>
          <a:xfrm>
            <a:off x="63500" y="63500"/>
            <a:ext cx="9017000" cy="6731000"/>
          </a:xfrm>
          <a:prstGeom prst="rect">
            <a:avLst/>
          </a:prstGeom>
        </p:spPr>
      </p:pic>
    </p:spTree>
    <p:extLst>
      <p:ext uri="{BB962C8B-B14F-4D97-AF65-F5344CB8AC3E}">
        <p14:creationId xmlns:p14="http://schemas.microsoft.com/office/powerpoint/2010/main" val="1700830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Concepts: Models &amp; Distribution Triad</a:t>
            </a:r>
          </a:p>
        </p:txBody>
      </p:sp>
      <p:pic>
        <p:nvPicPr>
          <p:cNvPr id="5" name="Picture 4"/>
          <p:cNvPicPr>
            <a:picLocks noChangeAspect="1"/>
          </p:cNvPicPr>
          <p:nvPr/>
        </p:nvPicPr>
        <p:blipFill rotWithShape="1">
          <a:blip r:embed="rId3"/>
          <a:srcRect l="10940" t="5258" r="59180" b="60486"/>
          <a:stretch/>
        </p:blipFill>
        <p:spPr>
          <a:xfrm>
            <a:off x="1647723" y="4057370"/>
            <a:ext cx="1232355" cy="118228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2244" t="13497" r="5909" b="27233"/>
          <a:stretch/>
        </p:blipFill>
        <p:spPr>
          <a:xfrm>
            <a:off x="3169966" y="1767922"/>
            <a:ext cx="1841146" cy="122357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244" t="13497" r="5909" b="27233"/>
          <a:stretch/>
        </p:blipFill>
        <p:spPr>
          <a:xfrm>
            <a:off x="5212472" y="3843764"/>
            <a:ext cx="828136" cy="1254627"/>
          </a:xfrm>
          <a:prstGeom prst="rect">
            <a:avLst/>
          </a:prstGeom>
        </p:spPr>
      </p:pic>
      <p:sp>
        <p:nvSpPr>
          <p:cNvPr id="9" name="Left-Right Arrow 8"/>
          <p:cNvSpPr/>
          <p:nvPr/>
        </p:nvSpPr>
        <p:spPr>
          <a:xfrm rot="18783526">
            <a:off x="2476337" y="3496609"/>
            <a:ext cx="1216325" cy="3226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1732082" y="5317861"/>
            <a:ext cx="1247983" cy="553998"/>
          </a:xfrm>
          <a:prstGeom prst="rect">
            <a:avLst/>
          </a:prstGeom>
          <a:noFill/>
        </p:spPr>
        <p:txBody>
          <a:bodyPr wrap="square" rtlCol="0">
            <a:spAutoFit/>
          </a:bodyPr>
          <a:lstStyle/>
          <a:p>
            <a:r>
              <a:rPr lang="en-US" sz="1500" b="1" dirty="0"/>
              <a:t>Sample</a:t>
            </a:r>
          </a:p>
          <a:p>
            <a:r>
              <a:rPr lang="en-US" sz="1500" b="1" dirty="0"/>
              <a:t>Distribution</a:t>
            </a:r>
          </a:p>
        </p:txBody>
      </p:sp>
      <p:sp>
        <p:nvSpPr>
          <p:cNvPr id="13" name="TextBox 12"/>
          <p:cNvSpPr txBox="1"/>
          <p:nvPr/>
        </p:nvSpPr>
        <p:spPr>
          <a:xfrm>
            <a:off x="3583682" y="2783667"/>
            <a:ext cx="1165387" cy="553998"/>
          </a:xfrm>
          <a:prstGeom prst="rect">
            <a:avLst/>
          </a:prstGeom>
          <a:noFill/>
        </p:spPr>
        <p:txBody>
          <a:bodyPr wrap="square" rtlCol="0">
            <a:spAutoFit/>
          </a:bodyPr>
          <a:lstStyle/>
          <a:p>
            <a:r>
              <a:rPr lang="en-US" sz="1500" b="1" dirty="0"/>
              <a:t>Population/</a:t>
            </a:r>
          </a:p>
          <a:p>
            <a:r>
              <a:rPr lang="en-US" sz="1500" b="1" dirty="0"/>
              <a:t>DGP)</a:t>
            </a:r>
          </a:p>
        </p:txBody>
      </p:sp>
      <p:sp>
        <p:nvSpPr>
          <p:cNvPr id="14" name="TextBox 13"/>
          <p:cNvSpPr txBox="1"/>
          <p:nvPr/>
        </p:nvSpPr>
        <p:spPr>
          <a:xfrm>
            <a:off x="5174278" y="5116705"/>
            <a:ext cx="1192691" cy="553998"/>
          </a:xfrm>
          <a:prstGeom prst="rect">
            <a:avLst/>
          </a:prstGeom>
          <a:noFill/>
        </p:spPr>
        <p:txBody>
          <a:bodyPr wrap="square" rtlCol="0">
            <a:spAutoFit/>
          </a:bodyPr>
          <a:lstStyle/>
          <a:p>
            <a:r>
              <a:rPr lang="en-US" sz="1500" b="1" dirty="0"/>
              <a:t>Sampling Distribution</a:t>
            </a:r>
          </a:p>
        </p:txBody>
      </p:sp>
      <p:sp>
        <p:nvSpPr>
          <p:cNvPr id="4" name="Rectangle 3"/>
          <p:cNvSpPr/>
          <p:nvPr/>
        </p:nvSpPr>
        <p:spPr>
          <a:xfrm>
            <a:off x="925333" y="4227803"/>
            <a:ext cx="934358" cy="577081"/>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300" b="1" dirty="0">
                <a:ln/>
                <a:solidFill>
                  <a:schemeClr val="accent3"/>
                </a:solidFill>
              </a:rPr>
              <a:t>Real</a:t>
            </a:r>
          </a:p>
        </p:txBody>
      </p:sp>
      <p:sp>
        <p:nvSpPr>
          <p:cNvPr id="18" name="Rectangle 17"/>
          <p:cNvSpPr/>
          <p:nvPr/>
        </p:nvSpPr>
        <p:spPr>
          <a:xfrm>
            <a:off x="2263900" y="1948556"/>
            <a:ext cx="1414490" cy="577081"/>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300" b="1" dirty="0">
                <a:ln/>
                <a:solidFill>
                  <a:schemeClr val="accent3"/>
                </a:solidFill>
              </a:rPr>
              <a:t>Hidden</a:t>
            </a:r>
          </a:p>
        </p:txBody>
      </p:sp>
      <p:sp>
        <p:nvSpPr>
          <p:cNvPr id="19" name="Rectangle 18"/>
          <p:cNvSpPr/>
          <p:nvPr/>
        </p:nvSpPr>
        <p:spPr>
          <a:xfrm>
            <a:off x="6008371" y="4327013"/>
            <a:ext cx="1901611" cy="577081"/>
          </a:xfrm>
          <a:prstGeom prst="rect">
            <a:avLst/>
          </a:prstGeom>
          <a:noFill/>
        </p:spPr>
        <p:txBody>
          <a:bodyPr wrap="non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300" b="1" dirty="0">
                <a:ln/>
                <a:solidFill>
                  <a:schemeClr val="accent3"/>
                </a:solidFill>
              </a:rPr>
              <a:t>Imaginary</a:t>
            </a:r>
          </a:p>
        </p:txBody>
      </p:sp>
      <p:sp>
        <p:nvSpPr>
          <p:cNvPr id="20" name="Left-Right Arrow 19"/>
          <p:cNvSpPr/>
          <p:nvPr/>
        </p:nvSpPr>
        <p:spPr>
          <a:xfrm rot="2801226">
            <a:off x="4258519" y="3509410"/>
            <a:ext cx="1216325" cy="3226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Left-Right Arrow 22"/>
          <p:cNvSpPr/>
          <p:nvPr/>
        </p:nvSpPr>
        <p:spPr>
          <a:xfrm>
            <a:off x="3273421" y="4790255"/>
            <a:ext cx="1475648" cy="3264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p:cNvSpPr txBox="1"/>
          <p:nvPr/>
        </p:nvSpPr>
        <p:spPr>
          <a:xfrm>
            <a:off x="6107438" y="2408947"/>
            <a:ext cx="2231958" cy="830997"/>
          </a:xfrm>
          <a:prstGeom prst="rect">
            <a:avLst/>
          </a:prstGeom>
          <a:noFill/>
        </p:spPr>
        <p:txBody>
          <a:bodyPr wrap="none" rtlCol="0">
            <a:spAutoFit/>
          </a:bodyPr>
          <a:lstStyle/>
          <a:p>
            <a:r>
              <a:rPr lang="en-US" sz="3000" dirty="0">
                <a:solidFill>
                  <a:schemeClr val="accent2"/>
                </a:solidFill>
                <a:latin typeface="+mj-lt"/>
              </a:rPr>
              <a:t>Models</a:t>
            </a:r>
          </a:p>
          <a:p>
            <a:r>
              <a:rPr lang="en-US" dirty="0">
                <a:solidFill>
                  <a:schemeClr val="accent2"/>
                </a:solidFill>
                <a:latin typeface="+mj-lt"/>
              </a:rPr>
              <a:t>data = model + error</a:t>
            </a:r>
          </a:p>
        </p:txBody>
      </p:sp>
      <p:cxnSp>
        <p:nvCxnSpPr>
          <p:cNvPr id="10" name="Straight Arrow Connector 9"/>
          <p:cNvCxnSpPr>
            <a:cxnSpLocks/>
          </p:cNvCxnSpPr>
          <p:nvPr/>
        </p:nvCxnSpPr>
        <p:spPr>
          <a:xfrm flipH="1">
            <a:off x="5845395" y="3239944"/>
            <a:ext cx="478818" cy="892773"/>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895458" y="2704656"/>
            <a:ext cx="1112913" cy="216495"/>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7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74568" y="5903375"/>
            <a:ext cx="7594864" cy="83225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2"/>
                </a:solidFill>
              </a:rPr>
              <a:t>DATA = MODEL + </a:t>
            </a:r>
            <a:r>
              <a:rPr lang="en-US" sz="4000" dirty="0">
                <a:solidFill>
                  <a:schemeClr val="accent1"/>
                </a:solidFill>
              </a:rPr>
              <a:t>ERROR</a:t>
            </a:r>
            <a:endParaRPr lang="en-US" sz="2800" dirty="0">
              <a:solidFill>
                <a:schemeClr val="accent1"/>
              </a:solidFill>
            </a:endParaRPr>
          </a:p>
        </p:txBody>
      </p:sp>
      <p:pic>
        <p:nvPicPr>
          <p:cNvPr id="4" name="Picture 3"/>
          <p:cNvPicPr>
            <a:picLocks noChangeAspect="1"/>
          </p:cNvPicPr>
          <p:nvPr/>
        </p:nvPicPr>
        <p:blipFill>
          <a:blip r:embed="rId3"/>
          <a:stretch>
            <a:fillRect/>
          </a:stretch>
        </p:blipFill>
        <p:spPr>
          <a:xfrm>
            <a:off x="434758" y="1690689"/>
            <a:ext cx="4177367" cy="2594224"/>
          </a:xfrm>
          <a:prstGeom prst="rect">
            <a:avLst/>
          </a:prstGeom>
        </p:spPr>
      </p:pic>
      <p:sp>
        <p:nvSpPr>
          <p:cNvPr id="2" name="Title 1"/>
          <p:cNvSpPr>
            <a:spLocks noGrp="1"/>
          </p:cNvSpPr>
          <p:nvPr>
            <p:ph type="title"/>
          </p:nvPr>
        </p:nvSpPr>
        <p:spPr/>
        <p:txBody>
          <a:bodyPr/>
          <a:lstStyle/>
          <a:p>
            <a:r>
              <a:rPr lang="en-US" dirty="0"/>
              <a:t>Explanatory Models Seek to Reduce Error</a:t>
            </a:r>
          </a:p>
        </p:txBody>
      </p:sp>
      <p:pic>
        <p:nvPicPr>
          <p:cNvPr id="7" name="Picture 6">
            <a:extLst>
              <a:ext uri="{FF2B5EF4-FFF2-40B4-BE49-F238E27FC236}">
                <a16:creationId xmlns:a16="http://schemas.microsoft.com/office/drawing/2014/main" id="{47691D2D-710A-E94B-BEAB-A4559BA35A11}"/>
              </a:ext>
            </a:extLst>
          </p:cNvPr>
          <p:cNvPicPr>
            <a:picLocks noChangeAspect="1"/>
          </p:cNvPicPr>
          <p:nvPr/>
        </p:nvPicPr>
        <p:blipFill>
          <a:blip r:embed="rId4"/>
          <a:stretch>
            <a:fillRect/>
          </a:stretch>
        </p:blipFill>
        <p:spPr>
          <a:xfrm>
            <a:off x="2523441" y="4385120"/>
            <a:ext cx="2863371" cy="709024"/>
          </a:xfrm>
          <a:prstGeom prst="rect">
            <a:avLst/>
          </a:prstGeom>
        </p:spPr>
      </p:pic>
      <p:pic>
        <p:nvPicPr>
          <p:cNvPr id="8" name="Picture 7">
            <a:extLst>
              <a:ext uri="{FF2B5EF4-FFF2-40B4-BE49-F238E27FC236}">
                <a16:creationId xmlns:a16="http://schemas.microsoft.com/office/drawing/2014/main" id="{FB8EAB1E-4470-B04A-82FE-8A6F0AA33ED0}"/>
              </a:ext>
            </a:extLst>
          </p:cNvPr>
          <p:cNvPicPr>
            <a:picLocks noChangeAspect="1"/>
          </p:cNvPicPr>
          <p:nvPr/>
        </p:nvPicPr>
        <p:blipFill>
          <a:blip r:embed="rId5"/>
          <a:stretch>
            <a:fillRect/>
          </a:stretch>
        </p:blipFill>
        <p:spPr>
          <a:xfrm>
            <a:off x="4730393" y="1690689"/>
            <a:ext cx="4128139" cy="2594224"/>
          </a:xfrm>
          <a:prstGeom prst="rect">
            <a:avLst/>
          </a:prstGeom>
        </p:spPr>
      </p:pic>
      <p:pic>
        <p:nvPicPr>
          <p:cNvPr id="9" name="Picture 8">
            <a:extLst>
              <a:ext uri="{FF2B5EF4-FFF2-40B4-BE49-F238E27FC236}">
                <a16:creationId xmlns:a16="http://schemas.microsoft.com/office/drawing/2014/main" id="{C1E42A8E-BD00-7A4A-91DC-402E68FB0AE9}"/>
              </a:ext>
            </a:extLst>
          </p:cNvPr>
          <p:cNvPicPr>
            <a:picLocks noChangeAspect="1"/>
          </p:cNvPicPr>
          <p:nvPr/>
        </p:nvPicPr>
        <p:blipFill>
          <a:blip r:embed="rId6"/>
          <a:stretch>
            <a:fillRect/>
          </a:stretch>
        </p:blipFill>
        <p:spPr>
          <a:xfrm>
            <a:off x="2523441" y="5078240"/>
            <a:ext cx="4569266" cy="709024"/>
          </a:xfrm>
          <a:prstGeom prst="rect">
            <a:avLst/>
          </a:prstGeom>
        </p:spPr>
      </p:pic>
      <p:sp>
        <p:nvSpPr>
          <p:cNvPr id="10" name="Title 1">
            <a:extLst>
              <a:ext uri="{FF2B5EF4-FFF2-40B4-BE49-F238E27FC236}">
                <a16:creationId xmlns:a16="http://schemas.microsoft.com/office/drawing/2014/main" id="{3E72F9D5-41D8-3A46-ABAA-DF5BD3BD8ACD}"/>
              </a:ext>
            </a:extLst>
          </p:cNvPr>
          <p:cNvSpPr txBox="1">
            <a:spLocks/>
          </p:cNvSpPr>
          <p:nvPr/>
        </p:nvSpPr>
        <p:spPr>
          <a:xfrm>
            <a:off x="331570" y="4362973"/>
            <a:ext cx="2191871" cy="70902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chemeClr val="accent1"/>
                </a:solidFill>
              </a:rPr>
              <a:t>empty</a:t>
            </a:r>
            <a:endParaRPr lang="en-US" sz="2400" dirty="0">
              <a:solidFill>
                <a:schemeClr val="accent1"/>
              </a:solidFill>
            </a:endParaRPr>
          </a:p>
        </p:txBody>
      </p:sp>
      <p:sp>
        <p:nvSpPr>
          <p:cNvPr id="11" name="Title 1">
            <a:extLst>
              <a:ext uri="{FF2B5EF4-FFF2-40B4-BE49-F238E27FC236}">
                <a16:creationId xmlns:a16="http://schemas.microsoft.com/office/drawing/2014/main" id="{E818CC1B-4A2F-0B41-BF5F-6F8605E11E27}"/>
              </a:ext>
            </a:extLst>
          </p:cNvPr>
          <p:cNvSpPr txBox="1">
            <a:spLocks/>
          </p:cNvSpPr>
          <p:nvPr/>
        </p:nvSpPr>
        <p:spPr>
          <a:xfrm>
            <a:off x="331570" y="5078240"/>
            <a:ext cx="2191871" cy="709024"/>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solidFill>
                  <a:schemeClr val="accent1"/>
                </a:solidFill>
              </a:rPr>
              <a:t>two-group</a:t>
            </a:r>
            <a:endParaRPr lang="en-US" sz="2400" dirty="0">
              <a:solidFill>
                <a:schemeClr val="accent1"/>
              </a:solidFill>
            </a:endParaRPr>
          </a:p>
        </p:txBody>
      </p:sp>
      <p:sp>
        <p:nvSpPr>
          <p:cNvPr id="6" name="Rectangle 5">
            <a:extLst>
              <a:ext uri="{FF2B5EF4-FFF2-40B4-BE49-F238E27FC236}">
                <a16:creationId xmlns:a16="http://schemas.microsoft.com/office/drawing/2014/main" id="{B9B794F8-4A84-A049-B4CB-7B2AD2E9B478}"/>
              </a:ext>
            </a:extLst>
          </p:cNvPr>
          <p:cNvSpPr/>
          <p:nvPr/>
        </p:nvSpPr>
        <p:spPr>
          <a:xfrm>
            <a:off x="3697941" y="4385120"/>
            <a:ext cx="618565" cy="68687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165C58-9F57-A54B-94EC-71D95DF314D8}"/>
              </a:ext>
            </a:extLst>
          </p:cNvPr>
          <p:cNvSpPr/>
          <p:nvPr/>
        </p:nvSpPr>
        <p:spPr>
          <a:xfrm>
            <a:off x="3705415" y="5116291"/>
            <a:ext cx="2332314" cy="67857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80B5F0-9F9E-7846-A4EA-16D14F3DC8C0}"/>
              </a:ext>
            </a:extLst>
          </p:cNvPr>
          <p:cNvSpPr/>
          <p:nvPr/>
        </p:nvSpPr>
        <p:spPr>
          <a:xfrm>
            <a:off x="4808074" y="4362973"/>
            <a:ext cx="618565" cy="686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70E831-78DF-D04F-90CB-76D90B2B9C85}"/>
              </a:ext>
            </a:extLst>
          </p:cNvPr>
          <p:cNvSpPr/>
          <p:nvPr/>
        </p:nvSpPr>
        <p:spPr>
          <a:xfrm>
            <a:off x="6485184" y="5107993"/>
            <a:ext cx="618565" cy="6868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4875733"/>
      </p:ext>
    </p:extLst>
  </p:cSld>
  <p:clrMapOvr>
    <a:masterClrMapping/>
  </p:clrMapOvr>
</p:sld>
</file>

<file path=ppt/theme/theme1.xml><?xml version="1.0" encoding="utf-8"?>
<a:theme xmlns:a="http://schemas.openxmlformats.org/drawingml/2006/main" name="Jim 100A Theme">
  <a:themeElements>
    <a:clrScheme name="Custom 19">
      <a:dk1>
        <a:srgbClr val="5E5E5E"/>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m 100A Theme" id="{B6BB269D-DDAD-FB4D-8CF2-0011F768D8A1}" vid="{8785C8FF-82C9-DF4C-9B84-B18BAAE2DF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Jim 100A Theme</Template>
  <TotalTime>69063</TotalTime>
  <Words>1654</Words>
  <Application>Microsoft Macintosh PowerPoint</Application>
  <PresentationFormat>On-screen Show (4:3)</PresentationFormat>
  <Paragraphs>259</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Franklin Gothic Book</vt:lpstr>
      <vt:lpstr>Franklin Gothic Medium</vt:lpstr>
      <vt:lpstr>Jim 100A Theme</vt:lpstr>
      <vt:lpstr>Getting started…</vt:lpstr>
      <vt:lpstr>Today</vt:lpstr>
      <vt:lpstr>Adding an Explanatory Variable to the Model</vt:lpstr>
      <vt:lpstr>Overview of Where We Are Going</vt:lpstr>
      <vt:lpstr>The Practice of Data Analysis</vt:lpstr>
      <vt:lpstr>Empty Model Gives Birth to Error</vt:lpstr>
      <vt:lpstr>PowerPoint Presentation</vt:lpstr>
      <vt:lpstr>Core Concepts: Models &amp; Distribution Triad</vt:lpstr>
      <vt:lpstr>Explanatory Models Seek to Reduce Error</vt:lpstr>
      <vt:lpstr>How should we interpret sum of squares from the empty model?</vt:lpstr>
      <vt:lpstr>PowerPoint Presentation</vt:lpstr>
      <vt:lpstr>SS from Empty Model Quantifies Total Error</vt:lpstr>
      <vt:lpstr>Complex Models Explain Error</vt:lpstr>
      <vt:lpstr>What it means to “explain”</vt:lpstr>
      <vt:lpstr>Error in the Two-Group Model</vt:lpstr>
      <vt:lpstr>Explaining Error as Model Comparison</vt:lpstr>
      <vt:lpstr>Explaining Error as Model Comparison</vt:lpstr>
      <vt:lpstr>Explaining Error as Model Comparison</vt:lpstr>
      <vt:lpstr>Digging into the Details</vt:lpstr>
      <vt:lpstr>Digging into the details</vt:lpstr>
      <vt:lpstr>Can Respect Improve Medical Adherence?</vt:lpstr>
      <vt:lpstr>PowerPoint Presentation</vt:lpstr>
      <vt:lpstr>Study Procedure</vt:lpstr>
      <vt:lpstr>Video Instructions (2 Versions)</vt:lpstr>
      <vt:lpstr>PowerPoint Presentation</vt:lpstr>
      <vt:lpstr>Vegemite.brief</vt:lpstr>
      <vt:lpstr>PowerPoint Presentation</vt:lpstr>
      <vt:lpstr>PowerPoint Presentation</vt:lpstr>
      <vt:lpstr>Is the mean a good model of spoon2.difference?</vt:lpstr>
      <vt:lpstr>Is the mean a good model of spoon2.difference?</vt:lpstr>
      <vt:lpstr>PowerPoint Presentation</vt:lpstr>
      <vt:lpstr>PowerPoint Presentation</vt:lpstr>
      <vt:lpstr>spoon2.difference by Respect</vt:lpstr>
      <vt:lpstr>spoon2.difference by Respect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Day</dc:title>
  <dc:creator>Microsoft Office User</dc:creator>
  <cp:lastModifiedBy>James Stigler</cp:lastModifiedBy>
  <cp:revision>865</cp:revision>
  <cp:lastPrinted>2018-10-30T20:32:36Z</cp:lastPrinted>
  <dcterms:created xsi:type="dcterms:W3CDTF">2017-01-01T20:50:07Z</dcterms:created>
  <dcterms:modified xsi:type="dcterms:W3CDTF">2019-07-24T01:48:49Z</dcterms:modified>
</cp:coreProperties>
</file>